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166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  <p:sldId id="287" r:id="rId21"/>
    <p:sldId id="288" r:id="rId22"/>
    <p:sldId id="290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1" r:id="rId32"/>
    <p:sldId id="301" r:id="rId33"/>
    <p:sldId id="303" r:id="rId34"/>
    <p:sldId id="300" r:id="rId35"/>
    <p:sldId id="391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3" r:id="rId44"/>
    <p:sldId id="314" r:id="rId45"/>
    <p:sldId id="317" r:id="rId46"/>
    <p:sldId id="316" r:id="rId47"/>
    <p:sldId id="315" r:id="rId48"/>
    <p:sldId id="318" r:id="rId49"/>
    <p:sldId id="321" r:id="rId50"/>
    <p:sldId id="322" r:id="rId51"/>
    <p:sldId id="382" r:id="rId52"/>
    <p:sldId id="329" r:id="rId53"/>
    <p:sldId id="323" r:id="rId54"/>
    <p:sldId id="326" r:id="rId55"/>
    <p:sldId id="378" r:id="rId56"/>
    <p:sldId id="380" r:id="rId57"/>
    <p:sldId id="384" r:id="rId58"/>
    <p:sldId id="379" r:id="rId59"/>
    <p:sldId id="383" r:id="rId60"/>
    <p:sldId id="389" r:id="rId61"/>
    <p:sldId id="386" r:id="rId62"/>
    <p:sldId id="387" r:id="rId63"/>
    <p:sldId id="390" r:id="rId64"/>
    <p:sldId id="388" r:id="rId65"/>
    <p:sldId id="448" r:id="rId67"/>
    <p:sldId id="381" r:id="rId68"/>
    <p:sldId id="452" r:id="rId69"/>
    <p:sldId id="498" r:id="rId70"/>
    <p:sldId id="508" r:id="rId71"/>
    <p:sldId id="451" r:id="rId72"/>
    <p:sldId id="453" r:id="rId73"/>
    <p:sldId id="368" r:id="rId74"/>
    <p:sldId id="454" r:id="rId75"/>
    <p:sldId id="455" r:id="rId76"/>
    <p:sldId id="456" r:id="rId77"/>
    <p:sldId id="457" r:id="rId78"/>
    <p:sldId id="458" r:id="rId79"/>
    <p:sldId id="459" r:id="rId80"/>
    <p:sldId id="460" r:id="rId81"/>
    <p:sldId id="464" r:id="rId82"/>
    <p:sldId id="510" r:id="rId83"/>
    <p:sldId id="509" r:id="rId84"/>
    <p:sldId id="515" r:id="rId85"/>
    <p:sldId id="511" r:id="rId86"/>
    <p:sldId id="516" r:id="rId87"/>
    <p:sldId id="517" r:id="rId88"/>
    <p:sldId id="514" r:id="rId89"/>
    <p:sldId id="450" r:id="rId90"/>
    <p:sldId id="463" r:id="rId91"/>
    <p:sldId id="462" r:id="rId92"/>
    <p:sldId id="494" r:id="rId93"/>
    <p:sldId id="465" r:id="rId94"/>
    <p:sldId id="461" r:id="rId95"/>
    <p:sldId id="371" r:id="rId96"/>
    <p:sldId id="495" r:id="rId97"/>
    <p:sldId id="373" r:id="rId98"/>
    <p:sldId id="372" r:id="rId99"/>
    <p:sldId id="496" r:id="rId100"/>
    <p:sldId id="375" r:id="rId101"/>
    <p:sldId id="376" r:id="rId102"/>
    <p:sldId id="505" r:id="rId103"/>
    <p:sldId id="447" r:id="rId104"/>
    <p:sldId id="320" r:id="rId105"/>
    <p:sldId id="336" r:id="rId106"/>
    <p:sldId id="337" r:id="rId107"/>
    <p:sldId id="338" r:id="rId108"/>
    <p:sldId id="339" r:id="rId109"/>
    <p:sldId id="499" r:id="rId110"/>
    <p:sldId id="342" r:id="rId111"/>
    <p:sldId id="344" r:id="rId112"/>
    <p:sldId id="347" r:id="rId113"/>
    <p:sldId id="345" r:id="rId114"/>
    <p:sldId id="346" r:id="rId115"/>
    <p:sldId id="500" r:id="rId116"/>
    <p:sldId id="343" r:id="rId117"/>
    <p:sldId id="348" r:id="rId118"/>
    <p:sldId id="501" r:id="rId119"/>
    <p:sldId id="349" r:id="rId120"/>
    <p:sldId id="327" r:id="rId121"/>
    <p:sldId id="512" r:id="rId122"/>
    <p:sldId id="513" r:id="rId123"/>
    <p:sldId id="504" r:id="rId124"/>
    <p:sldId id="507" r:id="rId125"/>
    <p:sldId id="351" r:id="rId126"/>
    <p:sldId id="352" r:id="rId127"/>
    <p:sldId id="503" r:id="rId128"/>
    <p:sldId id="519" r:id="rId129"/>
    <p:sldId id="520" r:id="rId130"/>
    <p:sldId id="521" r:id="rId131"/>
    <p:sldId id="527" r:id="rId132"/>
    <p:sldId id="526" r:id="rId133"/>
    <p:sldId id="523" r:id="rId134"/>
    <p:sldId id="522" r:id="rId135"/>
    <p:sldId id="524" r:id="rId136"/>
    <p:sldId id="600" r:id="rId137"/>
    <p:sldId id="601" r:id="rId138"/>
    <p:sldId id="576" r:id="rId139"/>
    <p:sldId id="578" r:id="rId140"/>
    <p:sldId id="579" r:id="rId141"/>
    <p:sldId id="587" r:id="rId142"/>
    <p:sldId id="590" r:id="rId143"/>
    <p:sldId id="580" r:id="rId144"/>
    <p:sldId id="581" r:id="rId145"/>
    <p:sldId id="582" r:id="rId146"/>
    <p:sldId id="330" r:id="rId147"/>
    <p:sldId id="518" r:id="rId148"/>
    <p:sldId id="602" r:id="rId149"/>
    <p:sldId id="604" r:id="rId150"/>
    <p:sldId id="606" r:id="rId151"/>
    <p:sldId id="605" r:id="rId152"/>
    <p:sldId id="607" r:id="rId153"/>
    <p:sldId id="608" r:id="rId154"/>
    <p:sldId id="609" r:id="rId155"/>
    <p:sldId id="610" r:id="rId156"/>
    <p:sldId id="617" r:id="rId157"/>
    <p:sldId id="611" r:id="rId158"/>
    <p:sldId id="612" r:id="rId159"/>
    <p:sldId id="613" r:id="rId160"/>
    <p:sldId id="614" r:id="rId161"/>
    <p:sldId id="615" r:id="rId162"/>
    <p:sldId id="616" r:id="rId163"/>
    <p:sldId id="583" r:id="rId164"/>
    <p:sldId id="618" r:id="rId16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21087647566"/>
          <p:cNvPicPr>
            <a:picLocks noChangeAspect="1"/>
          </p:cNvPicPr>
          <p:nvPr/>
        </p:nvPicPr>
        <p:blipFill>
          <a:blip r:embed="rId1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C++20 </a:t>
            </a:r>
            <a:r>
              <a:rPr lang="zh-CN" altLang="en-US">
                <a:ea typeface="SimSun" charset="0"/>
              </a:rPr>
              <a:t>新增：</a:t>
            </a:r>
            <a:r>
              <a:rPr lang="en-US"/>
              <a:t>starts_with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ends_with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s.starts_with(str) </a:t>
            </a:r>
            <a:r>
              <a:rPr lang="zh-CN" altLang="en-US">
                <a:ea typeface="SimSun" charset="0"/>
              </a:rPr>
              <a:t>等价于</a:t>
            </a:r>
            <a:r>
              <a:rPr lang="en-US" altLang="zh-CN">
                <a:ea typeface="SimSun" charset="0"/>
              </a:rPr>
              <a:t> s.substr(0, str.size()) == str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s.ends_with(str) </a:t>
            </a:r>
            <a:r>
              <a:rPr lang="zh-CN" altLang="en-US">
                <a:ea typeface="SimSun" charset="0"/>
                <a:sym typeface="+mn-ea"/>
              </a:rPr>
              <a:t>等价于</a:t>
            </a:r>
            <a:r>
              <a:rPr lang="en-US" altLang="zh-CN">
                <a:ea typeface="SimSun" charset="0"/>
                <a:sym typeface="+mn-ea"/>
              </a:rPr>
              <a:t> s.substr(str.size()) == str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</a:rPr>
              <a:t>他们不会抛出异常，只会返回</a:t>
            </a:r>
            <a:r>
              <a:rPr lang="en-US" altLang="zh-CN">
                <a:ea typeface="SimSun" charset="0"/>
              </a:rPr>
              <a:t> true </a:t>
            </a:r>
            <a:r>
              <a:rPr lang="zh-CN" altLang="en-US">
                <a:ea typeface="SimSun" charset="0"/>
              </a:rPr>
              <a:t>或</a:t>
            </a:r>
            <a:r>
              <a:rPr lang="en-US" altLang="zh-CN">
                <a:ea typeface="SimSun" charset="0"/>
              </a:rPr>
              <a:t> false</a:t>
            </a:r>
            <a:r>
              <a:rPr lang="zh-CN" altLang="en-US">
                <a:ea typeface="SimSun" charset="0"/>
              </a:rPr>
              <a:t>，表示</a:t>
            </a:r>
            <a:r>
              <a:rPr lang="en-US" altLang="zh-CN">
                <a:ea typeface="SimSun" charset="0"/>
              </a:rPr>
              <a:t> s </a:t>
            </a:r>
            <a:r>
              <a:rPr lang="zh-CN" altLang="en-US">
                <a:ea typeface="SimSun" charset="0"/>
              </a:rPr>
              <a:t>是否以</a:t>
            </a:r>
            <a:r>
              <a:rPr lang="en-US" altLang="zh-CN">
                <a:ea typeface="SimSun" charset="0"/>
              </a:rPr>
              <a:t> str </a:t>
            </a:r>
            <a:r>
              <a:rPr lang="zh-CN" altLang="en-US">
                <a:ea typeface="SimSun" charset="0"/>
              </a:rPr>
              <a:t>开头。例如：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“hello”.starts_with(“he”)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true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“hello”.ends_with(“lo”)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true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</a:rPr>
              <a:t>其实也有单个字符：</a:t>
            </a:r>
            <a:r>
              <a:rPr lang="en-US" altLang="zh-CN">
                <a:ea typeface="SimSun" charset="0"/>
              </a:rPr>
              <a:t>“hello”.starts_with(‘h’) </a:t>
            </a:r>
            <a:r>
              <a:rPr lang="zh-CN" altLang="en-US">
                <a:ea typeface="SimSun" charset="0"/>
              </a:rPr>
              <a:t>的用法，他等价于</a:t>
            </a:r>
            <a:r>
              <a:rPr lang="en-US" altLang="zh-CN">
                <a:ea typeface="SimSun" charset="0"/>
              </a:rPr>
              <a:t> “hello”.size() != 0 &amp;&amp; “hello”[0] == ‘h’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相似的地方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p>
            <a:r>
              <a:rPr lang="en-US"/>
              <a:t>at, [], data, size, resize, empty, clear</a:t>
            </a:r>
            <a:endParaRPr lang="en-US"/>
          </a:p>
          <a:p>
            <a:r>
              <a:rPr lang="en-US"/>
              <a:t>capacity, reserve, shrink_to_fit</a:t>
            </a:r>
            <a:endParaRPr lang="en-US"/>
          </a:p>
          <a:p>
            <a:r>
              <a:rPr lang="en-US"/>
              <a:t>insert, erase, assign, push_back, pop_back, front, back</a:t>
            </a:r>
            <a:endParaRPr lang="en-US"/>
          </a:p>
          <a:p>
            <a:r>
              <a:rPr lang="en-US"/>
              <a:t>begin, end, rbegin, rend, swap, move</a:t>
            </a:r>
            <a:endParaRPr lang="en-US"/>
          </a:p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在这些函数上都和</a:t>
            </a:r>
            <a:r>
              <a:rPr lang="en-US" altLang="zh-CN">
                <a:ea typeface="SimSun" charset="0"/>
              </a:rPr>
              <a:t> vector&lt;char&gt; </a:t>
            </a:r>
            <a:r>
              <a:rPr lang="zh-CN" altLang="en-US">
                <a:ea typeface="SimSun" charset="0"/>
              </a:rPr>
              <a:t>一样，</a:t>
            </a:r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那一课讲的几乎全部知识也适用于</a:t>
            </a:r>
            <a:r>
              <a:rPr lang="en-US" altLang="zh-CN">
                <a:ea typeface="SimSun" charset="0"/>
              </a:rPr>
              <a:t> string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字符串胖指针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7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</a:rPr>
              <a:t>_array(char *ptr, size_t len);</a:t>
            </a:r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胖指针大法横空出世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cihou_array(char *ptr, size_t len);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可以把这描述同一个东西的两个参数，打包进一个结构体（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  <a:sym typeface="+mn-ea"/>
              </a:rPr>
              <a:t>_array(FatPtr fptr);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这就是</a:t>
            </a:r>
            <a:r>
              <a:rPr lang="en-US" altLang="zh-CN" sz="2400">
                <a:ea typeface="SimSun" charset="0"/>
                <a:sym typeface="+mn-ea"/>
              </a:rPr>
              <a:t> rust </a:t>
            </a:r>
            <a:r>
              <a:rPr lang="zh-CN" altLang="en-US" sz="2400">
                <a:ea typeface="SimSun" charset="0"/>
                <a:sym typeface="+mn-ea"/>
              </a:rPr>
              <a:t>炫耀已久的数组胖指针。</a:t>
            </a:r>
            <a:r>
              <a:rPr lang="en-US" altLang="zh-CN" sz="2400">
                <a:ea typeface="SimSun" charset="0"/>
                <a:sym typeface="+mn-ea"/>
              </a:rPr>
              <a:t>C++20 </a:t>
            </a:r>
            <a:r>
              <a:rPr lang="zh-CN" altLang="en-US" sz="2400">
                <a:ea typeface="SimSun" charset="0"/>
                <a:sym typeface="+mn-ea"/>
              </a:rPr>
              <a:t>中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span </a:t>
            </a:r>
            <a:r>
              <a:rPr lang="zh-CN" altLang="en-US" sz="2400">
                <a:ea typeface="SimSun" charset="0"/>
                <a:sym typeface="+mn-ea"/>
              </a:rPr>
              <a:t>也是这个思想。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他提倡</a:t>
            </a:r>
            <a:r>
              <a:rPr lang="zh-CN" altLang="en-US" sz="2400" b="1">
                <a:ea typeface="SimSun" charset="0"/>
                <a:sym typeface="+mn-ea"/>
              </a:rPr>
              <a:t>把</a:t>
            </a:r>
            <a:r>
              <a:rPr lang="en-US" altLang="zh-CN" sz="2400" b="1">
                <a:ea typeface="SimSun" charset="0"/>
                <a:sym typeface="+mn-ea"/>
              </a:rPr>
              <a:t> ptr </a:t>
            </a:r>
            <a:r>
              <a:rPr lang="zh-CN" altLang="en-US" sz="2400" b="1">
                <a:ea typeface="SimSun" charset="0"/>
                <a:sym typeface="+mn-ea"/>
              </a:rPr>
              <a:t>和</a:t>
            </a:r>
            <a:r>
              <a:rPr lang="en-US" altLang="zh-CN" sz="2400" b="1">
                <a:ea typeface="SimSun" charset="0"/>
                <a:sym typeface="+mn-ea"/>
              </a:rPr>
              <a:t> len </a:t>
            </a:r>
            <a:r>
              <a:rPr lang="zh-CN" altLang="en-US" sz="2400" b="1">
                <a:ea typeface="SimSun" charset="0"/>
                <a:sym typeface="+mn-ea"/>
              </a:rPr>
              <a:t>这两个逻辑上相关的参数绑在一起</a:t>
            </a:r>
            <a:r>
              <a:rPr lang="zh-CN" altLang="en-US" sz="2400">
                <a:ea typeface="SimSun" charset="0"/>
                <a:sym typeface="+mn-ea"/>
              </a:rPr>
              <a:t>，避免程序员犯错。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3491230"/>
            <a:ext cx="4725670" cy="203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用胖指针表示字符串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9670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</a:rPr>
              <a:t>其实胖指针的思想既不是</a:t>
            </a:r>
            <a:r>
              <a:rPr lang="en-US" altLang="zh-CN" sz="2400">
                <a:ea typeface="SimSun" charset="0"/>
              </a:rPr>
              <a:t> rust </a:t>
            </a:r>
            <a:r>
              <a:rPr lang="zh-CN" altLang="en-US" sz="2400">
                <a:ea typeface="SimSun" charset="0"/>
              </a:rPr>
              <a:t>原创的，也不是</a:t>
            </a:r>
            <a:r>
              <a:rPr lang="en-US" altLang="zh-CN" sz="2400">
                <a:ea typeface="SimSun" charset="0"/>
              </a:rPr>
              <a:t> C++20 </a:t>
            </a:r>
            <a:r>
              <a:rPr lang="zh-CN" altLang="en-US" sz="2400">
                <a:ea typeface="SimSun" charset="0"/>
              </a:rPr>
              <a:t>以后才出现的。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为了表示动态长度的数组，</a:t>
            </a:r>
            <a:r>
              <a:rPr lang="en-US" sz="2400"/>
              <a:t>C++ </a:t>
            </a:r>
            <a:r>
              <a:rPr lang="zh-CN" altLang="en-US" sz="2400">
                <a:ea typeface="SimSun" charset="0"/>
              </a:rPr>
              <a:t>中的</a:t>
            </a:r>
            <a:r>
              <a:rPr lang="en-US" altLang="zh-CN" sz="2400">
                <a:ea typeface="SimSun" charset="0"/>
              </a:rPr>
              <a:t> vector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其实都是胖指针。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vector </a:t>
            </a:r>
            <a:r>
              <a:rPr lang="zh-CN" altLang="en-US" sz="2400">
                <a:ea typeface="SimSun" charset="0"/>
              </a:rPr>
              <a:t>内部都有三个成员变量：</a:t>
            </a:r>
            <a:r>
              <a:rPr lang="en-US" altLang="zh-CN" sz="2400">
                <a:ea typeface="SimSun" charset="0"/>
              </a:rPr>
              <a:t>ptr, len, capacity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前两个</a:t>
            </a:r>
            <a:r>
              <a:rPr lang="en-US" altLang="zh-CN" sz="2400">
                <a:ea typeface="SimSun" charset="0"/>
              </a:rPr>
              <a:t> [ptr, len] </a:t>
            </a:r>
            <a:r>
              <a:rPr lang="zh-CN" altLang="en-US" sz="2400">
                <a:ea typeface="SimSun" charset="0"/>
              </a:rPr>
              <a:t>其实就是表示实际有效范围（存储了字符的）的胖指针。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而</a:t>
            </a:r>
            <a:r>
              <a:rPr lang="en-US" altLang="zh-CN" sz="2400">
                <a:ea typeface="SimSun" charset="0"/>
                <a:sym typeface="+mn-ea"/>
              </a:rPr>
              <a:t> [ptr, capacity] </a:t>
            </a:r>
            <a:r>
              <a:rPr lang="zh-CN" altLang="en-US" sz="2400">
                <a:ea typeface="SimSun" charset="0"/>
                <a:sym typeface="+mn-ea"/>
              </a:rPr>
              <a:t>就是表示实际已分配内存（操作系统认为的）的胖指针。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struct vector {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char *ptr;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size_t len;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size_t capacity;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GCC </a:t>
            </a:r>
            <a:r>
              <a:rPr lang="zh-CN" altLang="en-US" sz="2400">
                <a:ea typeface="SimSun" charset="0"/>
              </a:rPr>
              <a:t>的实现中，被换成了三个指针</a:t>
            </a:r>
            <a:r>
              <a:rPr lang="en-US" altLang="zh-CN" sz="2400">
                <a:ea typeface="SimSun" charset="0"/>
              </a:rPr>
              <a:t> [ptr, ptr + len, ptr + capacity] </a:t>
            </a:r>
            <a:r>
              <a:rPr lang="zh-CN" altLang="en-US" sz="2400">
                <a:ea typeface="SimSun" charset="0"/>
              </a:rPr>
              <a:t>来表示。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但本质上是一样的，你去看</a:t>
            </a:r>
            <a:r>
              <a:rPr lang="en-US" altLang="zh-CN" sz="2400">
                <a:ea typeface="SimSun" charset="0"/>
              </a:rPr>
              <a:t> rust</a:t>
            </a:r>
            <a:r>
              <a:rPr lang="zh-CN" altLang="en-US" sz="2400">
                <a:ea typeface="SimSun" charset="0"/>
              </a:rPr>
              <a:t>，他们的</a:t>
            </a:r>
            <a:r>
              <a:rPr lang="en-US" altLang="zh-CN" sz="2400">
                <a:ea typeface="SimSun" charset="0"/>
              </a:rPr>
              <a:t> vec </a:t>
            </a:r>
            <a:r>
              <a:rPr lang="zh-CN" altLang="en-US" sz="2400">
                <a:ea typeface="SimSun" charset="0"/>
              </a:rPr>
              <a:t>也是这三个成员，没什么创新的。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他们</a:t>
            </a:r>
            <a:r>
              <a:rPr lang="en-US" altLang="zh-CN" sz="2400">
                <a:ea typeface="SimSun" charset="0"/>
              </a:rPr>
              <a:t> rust </a:t>
            </a:r>
            <a:r>
              <a:rPr lang="zh-CN" altLang="en-US" sz="2400">
                <a:ea typeface="SimSun" charset="0"/>
              </a:rPr>
              <a:t>的贡献，无非是把这个概念定义为专有名词“胖指针”，仅此而已。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0415" y="4098925"/>
            <a:ext cx="4775200" cy="2759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用胖指针表示字符串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克服了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结尾字符串的缺点：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字符串本身可以含有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了，这下任何字符都众生平等。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末尾没有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额外浪费的空间（除非调用</a:t>
            </a:r>
            <a:r>
              <a:rPr lang="en-US" altLang="zh-CN" sz="2400">
                <a:ea typeface="SimSun" charset="0"/>
              </a:rPr>
              <a:t> c_str </a:t>
            </a:r>
            <a:r>
              <a:rPr lang="zh-CN" altLang="en-US" sz="2400">
                <a:ea typeface="SimSun" charset="0"/>
              </a:rPr>
              <a:t>时）</a:t>
            </a:r>
            <a:r>
              <a:rPr lang="zh-CN" sz="2400">
                <a:ea typeface="SimSun" charset="0"/>
              </a:rPr>
              <a:t>。</a:t>
            </a:r>
            <a:endParaRPr lang="zh-CN" sz="2400">
              <a:ea typeface="SimSun" charset="0"/>
            </a:endParaRPr>
          </a:p>
          <a:p>
            <a:r>
              <a:rPr lang="zh-CN" sz="2400">
                <a:ea typeface="SimSun" charset="0"/>
              </a:rPr>
              <a:t>长度已经存储在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的成员</a:t>
            </a:r>
            <a:r>
              <a:rPr lang="zh-CN" sz="2400">
                <a:ea typeface="SimSun" charset="0"/>
              </a:rPr>
              <a:t>里，</a:t>
            </a:r>
            <a:r>
              <a:rPr lang="en-US" altLang="zh-CN" sz="2400">
                <a:ea typeface="SimSun" charset="0"/>
              </a:rPr>
              <a:t>size() </a:t>
            </a:r>
            <a:r>
              <a:rPr lang="zh-CN" altLang="en-US" sz="2400">
                <a:ea typeface="SimSun" charset="0"/>
              </a:rPr>
              <a:t>是</a:t>
            </a:r>
            <a:r>
              <a:rPr lang="en-US" altLang="zh-CN" sz="2400">
                <a:ea typeface="SimSun" charset="0"/>
              </a:rPr>
              <a:t> O(1) 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在尾部切片可以用</a:t>
            </a:r>
            <a:r>
              <a:rPr lang="en-US" altLang="zh-CN" sz="2400">
                <a:ea typeface="SimSun" charset="0"/>
              </a:rPr>
              <a:t> resize() </a:t>
            </a:r>
            <a:r>
              <a:rPr lang="zh-CN" altLang="en-US" sz="2400">
                <a:ea typeface="SimSun" charset="0"/>
              </a:rPr>
              <a:t>修改长度，无需写入字符串本身。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string_view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span </a:t>
            </a:r>
            <a:r>
              <a:rPr lang="zh-CN" altLang="en-US" sz="2400">
                <a:ea typeface="SimSun" charset="0"/>
              </a:rPr>
              <a:t>无非是个弱引用版本，额外增加了在头部切片的能力而已。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弱引用</a:t>
            </a:r>
            <a:r>
              <a:rPr lang="zh-CN" altLang="en-US">
                <a:ea typeface="SimSun" charset="0"/>
                <a:sym typeface="+mn-ea"/>
              </a:rPr>
              <a:t>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sv1</a:t>
            </a:r>
            <a:endParaRPr lang="en-US" altLang="zh-CN">
              <a:ea typeface="SimSun" charset="0"/>
            </a:endParaRP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借用</a:t>
            </a:r>
            <a:endParaRPr lang="zh-CN" altLang="en-US">
              <a:ea typeface="SimSun" charset="0"/>
            </a:endParaRP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sv2</a:t>
            </a:r>
            <a:endParaRPr lang="en-US" altLang="zh-CN">
              <a:ea typeface="SimSun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强引用和弱引用都可以用来访问对象。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每个存活的对象，强引用有且只有一个。</a:t>
            </a:r>
            <a:endParaRPr lang="zh-CN" altLang="en-US" sz="2800" b="1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来点小彭老师</a:t>
            </a:r>
            <a:r>
              <a:rPr lang="zh-CN" altLang="en-US">
                <a:ea typeface="SimSun" charset="0"/>
                <a:sym typeface="+mn-ea"/>
              </a:rPr>
              <a:t>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假设</a:t>
            </a:r>
            <a:r>
              <a:rPr lang="zh-CN" altLang="en-US" sz="2000">
                <a:ea typeface="SimSun" charset="0"/>
                <a:sym typeface="+mn-ea"/>
              </a:rPr>
              <a:t>张心欣他</a:t>
            </a:r>
            <a:r>
              <a:rPr lang="zh-CN" altLang="en-US" sz="2000">
                <a:ea typeface="SimSun" charset="0"/>
                <a:sym typeface="+mn-ea"/>
              </a:rPr>
              <a:t>没有</a:t>
            </a:r>
            <a:r>
              <a:rPr lang="zh-CN" altLang="en-US" sz="2000">
                <a:ea typeface="SimSun" charset="0"/>
                <a:sym typeface="+mn-ea"/>
              </a:rPr>
              <a:t>眼睛，</a:t>
            </a:r>
            <a:r>
              <a:rPr lang="zh-CN" altLang="en-US" sz="2000">
                <a:ea typeface="SimSun" charset="0"/>
                <a:sym typeface="+mn-ea"/>
              </a:rPr>
              <a:t>看不见厕所，只是凭借记忆来老地方上厕所，但是他的记忆力非常好。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</a:t>
            </a:r>
            <a:r>
              <a:rPr lang="zh-CN" altLang="en-US" sz="2000">
                <a:ea typeface="SimSun" charset="0"/>
                <a:sym typeface="+mn-ea"/>
              </a:rPr>
              <a:t>张心欣蒙着眼</a:t>
            </a:r>
            <a:r>
              <a:rPr lang="zh-CN" altLang="en-US" sz="2000">
                <a:ea typeface="SimSun" charset="0"/>
                <a:sym typeface="+mn-ea"/>
              </a:rPr>
              <a:t>还是来老地方上厕所，分三种情况：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</a:t>
            </a:r>
            <a:r>
              <a:rPr lang="zh-CN" altLang="en-US" sz="2000">
                <a:ea typeface="SimSun" charset="0"/>
                <a:sym typeface="+mn-ea"/>
              </a:rPr>
              <a:t>蒙着眼</a:t>
            </a:r>
            <a:r>
              <a:rPr lang="zh-CN" altLang="en-US" sz="2000">
                <a:ea typeface="SimSun" charset="0"/>
                <a:sym typeface="+mn-ea"/>
              </a:rPr>
              <a:t>来这里一拉，就会直接拉到地上，臭烘烘的，但至少没影响别人吃饭</a:t>
            </a:r>
            <a:r>
              <a:rPr lang="zh-CN" altLang="en-US" sz="2000">
                <a:ea typeface="SimSun" charset="0"/>
                <a:sym typeface="+mn-ea"/>
              </a:rPr>
              <a:t>（释放后，这块内存暂时没有其他对象，不慎写入这个弱引用，暂时没什么影响）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弱引用失效案例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被引用的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本体修改的时候，原先生成的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string_view </a:t>
            </a:r>
            <a:r>
              <a:rPr lang="zh-CN" altLang="en-US" sz="2800">
                <a:ea typeface="SimSun" charset="0"/>
                <a:sym typeface="+mn-ea"/>
              </a:rPr>
              <a:t>会失效（因为</a:t>
            </a:r>
            <a:r>
              <a:rPr lang="en-US" altLang="zh-CN" sz="2800">
                <a:ea typeface="SimSun" charset="0"/>
                <a:sym typeface="+mn-ea"/>
              </a:rPr>
              <a:t> ptr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改变了）。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因此建议创建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以后，不要改写原字符串。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7960" y="3239135"/>
            <a:ext cx="419608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举例：常见容器及其相应的弱引用</a:t>
            </a:r>
            <a:endParaRPr lang="zh-CN" altLang="en-US">
              <a:ea typeface="SimSun" charset="0"/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字符串用</a:t>
            </a:r>
            <a:r>
              <a:rPr lang="en-US" altLang="zh-CN">
                <a:ea typeface="SimSun" charset="0"/>
              </a:rPr>
              <a:t> substr </a:t>
            </a:r>
            <a:r>
              <a:rPr lang="zh-CN" altLang="en-US">
                <a:ea typeface="SimSun" charset="0"/>
              </a:rPr>
              <a:t>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熟悉</a:t>
            </a:r>
            <a:r>
              <a:rPr lang="en-US" altLang="zh-CN" sz="2800">
                <a:ea typeface="SimSun" charset="0"/>
              </a:rPr>
              <a:t> Python </a:t>
            </a:r>
            <a:r>
              <a:rPr lang="zh-CN" altLang="en-US" sz="2800">
                <a:ea typeface="SimSun" charset="0"/>
              </a:rPr>
              <a:t>的同学对切片</a:t>
            </a:r>
            <a:r>
              <a:rPr lang="en-US" altLang="zh-CN" sz="2800">
                <a:ea typeface="SimSun" charset="0"/>
              </a:rPr>
              <a:t>(slice)</a:t>
            </a:r>
            <a:r>
              <a:rPr lang="zh-CN" altLang="en-US" sz="2800">
                <a:ea typeface="SimSun" charset="0"/>
              </a:rPr>
              <a:t>操作肯定不陌生，例如：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“hello”[1:1+3]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“ell”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刚刚说到，在</a:t>
            </a:r>
            <a:r>
              <a:rPr lang="en-US" altLang="zh-CN" sz="2800">
                <a:ea typeface="SimSun" charset="0"/>
              </a:rPr>
              <a:t> C++ </a:t>
            </a:r>
            <a:r>
              <a:rPr lang="zh-CN" altLang="en-US" sz="2800">
                <a:ea typeface="SimSun" charset="0"/>
              </a:rPr>
              <a:t>中，可以用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函数进行切片，例如：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string(“hello”).substr(1, 3)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“ell”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r>
              <a:rPr lang="en-US" altLang="zh-CN" sz="2800">
                <a:ea typeface="SimSun" charset="0"/>
                <a:sym typeface="+mn-ea"/>
              </a:rPr>
              <a:t>	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这样其实不是最高效的（性能强迫症狂喜），因为</a:t>
            </a:r>
            <a:r>
              <a:rPr lang="en-US" altLang="zh-CN" sz="2800">
                <a:ea typeface="SimSun" charset="0"/>
                <a:sym typeface="+mn-ea"/>
              </a:rPr>
              <a:t> string.substr </a:t>
            </a:r>
            <a:r>
              <a:rPr lang="zh-CN" altLang="en-US" sz="2800">
                <a:ea typeface="SimSun" charset="0"/>
                <a:sym typeface="+mn-ea"/>
              </a:rPr>
              <a:t>并不是就地修改字符串，他是返回一个全新的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对象，然后把原字符串里的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到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这部分子字符串拷贝到这个新的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对象里去。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这期间涉及了字符串的拷贝，还需要分配额外的内存，有点小浪费。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如果切下来的子字符串长度是</a:t>
            </a:r>
            <a:r>
              <a:rPr lang="en-US" altLang="zh-CN" sz="2800">
                <a:ea typeface="SimSun" charset="0"/>
                <a:sym typeface="+mn-ea"/>
              </a:rPr>
              <a:t> n</a:t>
            </a:r>
            <a:r>
              <a:rPr lang="zh-CN" altLang="en-US" sz="2800">
                <a:ea typeface="SimSun" charset="0"/>
                <a:sym typeface="+mn-ea"/>
              </a:rPr>
              <a:t>，则复杂度为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 b="1">
                <a:ea typeface="SimSun" charset="0"/>
                <a:sym typeface="+mn-ea"/>
              </a:rPr>
              <a:t>O(n)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的重要用途：高效地切片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C++17 </a:t>
            </a:r>
            <a:r>
              <a:rPr lang="zh-CN" altLang="en-US">
                <a:ea typeface="SimSun" charset="0"/>
                <a:sym typeface="+mn-ea"/>
              </a:rPr>
              <a:t>的设计者们就想：其实我没必要把整个子字符串都拷贝出来，我们只需要保证原来的字符串存在于内存中，让</a:t>
            </a:r>
            <a:r>
              <a:rPr lang="en-US" altLang="zh-CN">
                <a:ea typeface="SimSun" charset="0"/>
                <a:sym typeface="+mn-ea"/>
              </a:rPr>
              <a:t> substr </a:t>
            </a:r>
            <a:r>
              <a:rPr lang="zh-CN" altLang="en-US">
                <a:ea typeface="SimSun" charset="0"/>
                <a:sym typeface="+mn-ea"/>
              </a:rPr>
              <a:t>只是返回切片后的胖指针</a:t>
            </a:r>
            <a:r>
              <a:rPr lang="en-US" altLang="zh-CN">
                <a:ea typeface="SimSun" charset="0"/>
                <a:sym typeface="+mn-ea"/>
              </a:rPr>
              <a:t> [ptr, len]</a:t>
            </a:r>
            <a:r>
              <a:rPr lang="zh-CN" altLang="en-US">
                <a:ea typeface="SimSun" charset="0"/>
                <a:sym typeface="+mn-ea"/>
              </a:rPr>
              <a:t>，不就让新字符串和原字符串共享一片内存，实现了零拷贝零分配嘛！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于是就有了接口和</a:t>
            </a:r>
            <a:r>
              <a:rPr lang="en-US" altLang="zh-CN">
                <a:ea typeface="SimSun" charset="0"/>
                <a:sym typeface="+mn-ea"/>
              </a:rPr>
              <a:t> string </a:t>
            </a:r>
            <a:r>
              <a:rPr lang="zh-CN" altLang="en-US">
                <a:ea typeface="SimSun" charset="0"/>
                <a:sym typeface="+mn-ea"/>
              </a:rPr>
              <a:t>很相似，但是只保留胖指针，而不掌管他所指向内存生命周期的</a:t>
            </a:r>
            <a:r>
              <a:rPr lang="en-US" altLang="zh-CN">
                <a:ea typeface="SimSun" charset="0"/>
                <a:sym typeface="+mn-ea"/>
              </a:rPr>
              <a:t> string_view </a:t>
            </a:r>
            <a:r>
              <a:rPr lang="zh-CN" altLang="en-US">
                <a:ea typeface="SimSun" charset="0"/>
                <a:sym typeface="+mn-ea"/>
              </a:rPr>
              <a:t>类。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>
                <a:ea typeface="SimSun" charset="0"/>
                <a:sym typeface="+mn-ea"/>
              </a:rPr>
              <a:t>因为不论子字符串多大，真正改变的只有两个变量，所以</a:t>
            </a:r>
            <a:r>
              <a:rPr lang="en-US" altLang="zh-CN">
                <a:ea typeface="SimSun" charset="0"/>
                <a:sym typeface="+mn-ea"/>
              </a:rPr>
              <a:t> string_view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substr </a:t>
            </a:r>
            <a:r>
              <a:rPr lang="zh-CN" altLang="en-US">
                <a:ea typeface="SimSun" charset="0"/>
                <a:sym typeface="+mn-ea"/>
              </a:rPr>
              <a:t>函数复杂度为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 b="1">
                <a:ea typeface="SimSun" charset="0"/>
                <a:sym typeface="+mn-ea"/>
              </a:rPr>
              <a:t>O(1)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remove_prefix</a:t>
            </a:r>
            <a:r>
              <a:rPr lang="zh-CN" altLang="en-US">
                <a:ea typeface="SimSun" charset="0"/>
              </a:rPr>
              <a:t>、</a:t>
            </a:r>
            <a:r>
              <a:rPr lang="en-US"/>
              <a:t>remove_suffix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en-US" sz="2800">
                <a:sym typeface="+mn-ea"/>
              </a:rPr>
              <a:t>sv.remove_prefix</a:t>
            </a:r>
            <a:r>
              <a:rPr lang="en-US" altLang="zh-CN" sz="2800">
                <a:ea typeface="SimSun" charset="0"/>
                <a:sym typeface="+mn-ea"/>
              </a:rPr>
              <a:t>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sv.substr(n)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sv.</a:t>
            </a:r>
            <a:r>
              <a:rPr lang="en-US" sz="2800">
                <a:sym typeface="+mn-ea"/>
              </a:rPr>
              <a:t>remove_suffix(n)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sv.substr(0, n)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没错，他们都是就地修改的。不过这个就地修改的是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对象本身，而不是修改他指向的字符串，原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还是不会变的。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不同之处在于，</a:t>
            </a:r>
            <a:r>
              <a:rPr lang="en-US" altLang="zh-CN" sz="2800">
                <a:ea typeface="SimSun" charset="0"/>
                <a:sym typeface="+mn-ea"/>
              </a:rPr>
              <a:t>substr(pos, len) </a:t>
            </a:r>
            <a:r>
              <a:rPr lang="zh-CN" altLang="en-US" sz="2800">
                <a:ea typeface="SimSun" charset="0"/>
                <a:sym typeface="+mn-ea"/>
              </a:rPr>
              <a:t>遇到</a:t>
            </a:r>
            <a:r>
              <a:rPr lang="en-US" altLang="zh-CN" sz="2800">
                <a:ea typeface="SimSun" charset="0"/>
                <a:sym typeface="+mn-ea"/>
              </a:rPr>
              <a:t> pos &gt; sv.size() </a:t>
            </a:r>
            <a:r>
              <a:rPr lang="zh-CN" altLang="en-US" sz="2800">
                <a:ea typeface="SimSun" charset="0"/>
                <a:sym typeface="+mn-ea"/>
              </a:rPr>
              <a:t>的情况会抛出</a:t>
            </a:r>
            <a:r>
              <a:rPr lang="en-US" altLang="zh-CN" sz="2800">
                <a:ea typeface="SimSun" charset="0"/>
                <a:sym typeface="+mn-ea"/>
              </a:rPr>
              <a:t> out_of_range </a:t>
            </a:r>
            <a:r>
              <a:rPr lang="zh-CN" altLang="en-US" sz="2800">
                <a:ea typeface="SimSun" charset="0"/>
                <a:sym typeface="+mn-ea"/>
              </a:rPr>
              <a:t>异常。而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就不会，如果他的</a:t>
            </a:r>
            <a:r>
              <a:rPr lang="en-US" altLang="zh-CN" sz="2800">
                <a:ea typeface="SimSun" charset="0"/>
                <a:sym typeface="+mn-ea"/>
              </a:rPr>
              <a:t> n &gt; </a:t>
            </a:r>
            <a:r>
              <a:rPr lang="en-US" altLang="zh-CN" sz="2800">
                <a:ea typeface="SimSun" charset="0"/>
                <a:sym typeface="+mn-ea"/>
              </a:rPr>
              <a:t>sv.size()</a:t>
            </a:r>
            <a:r>
              <a:rPr lang="zh-CN" altLang="en-US" sz="2800">
                <a:ea typeface="SimSun" charset="0"/>
                <a:sym typeface="+mn-ea"/>
              </a:rPr>
              <a:t>，则属于未定义行为，可能崩溃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总结：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substr </a:t>
            </a:r>
            <a:r>
              <a:rPr lang="zh-CN" altLang="en-US" sz="2800">
                <a:ea typeface="SimSun" charset="0"/>
                <a:sym typeface="+mn-ea"/>
              </a:rPr>
              <a:t>更安全。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更安全是一个道理。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8870" y="1170940"/>
            <a:ext cx="4874260" cy="568706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很多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的成员函数也支持</a:t>
            </a:r>
            <a:r>
              <a:rPr lang="en-US" altLang="zh-CN">
                <a:ea typeface="SimSun" charset="0"/>
              </a:rPr>
              <a:t> string_view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的成员函数</a:t>
            </a:r>
            <a:r>
              <a:rPr lang="en-US" altLang="zh-CN" sz="2400">
                <a:ea typeface="SimSun" charset="0"/>
              </a:rPr>
              <a:t> append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replace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find_first_of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+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+= </a:t>
            </a:r>
            <a:r>
              <a:rPr lang="zh-CN" altLang="en-US" sz="2400">
                <a:ea typeface="SimSun" charset="0"/>
              </a:rPr>
              <a:t>运算符等，其实也支持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 &amp;append(string_view sv);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size_t find(string_view sv, size_t pos) const noexcept;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为什么我看官方文档上没写？标准库头文件里也没看到？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其实是有的，只不过官方为了让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头文件不依赖于</a:t>
            </a:r>
            <a:r>
              <a:rPr lang="en-US" altLang="zh-CN" sz="2400">
                <a:ea typeface="SimSun" charset="0"/>
              </a:rPr>
              <a:t> &lt;string_view&gt; </a:t>
            </a:r>
            <a:r>
              <a:rPr lang="zh-CN" altLang="en-US" sz="2400">
                <a:ea typeface="SimSun" charset="0"/>
              </a:rPr>
              <a:t>头文件，把他们写成了模板，并利用类似</a:t>
            </a:r>
            <a:r>
              <a:rPr lang="en-US" altLang="zh-CN" sz="2400">
                <a:ea typeface="SimSun" charset="0"/>
              </a:rPr>
              <a:t> SFINAE </a:t>
            </a:r>
            <a:r>
              <a:rPr lang="zh-CN" altLang="en-US" sz="2400">
                <a:ea typeface="SimSun" charset="0"/>
              </a:rPr>
              <a:t>的机制给模板参数类型的</a:t>
            </a:r>
            <a:r>
              <a:rPr lang="zh-CN" altLang="en-US" sz="2400">
                <a:ea typeface="SimSun" charset="0"/>
                <a:sym typeface="+mn-ea"/>
              </a:rPr>
              <a:t>设了一些</a:t>
            </a:r>
            <a:r>
              <a:rPr lang="zh-CN" altLang="en-US" sz="2400">
                <a:ea typeface="SimSun" charset="0"/>
              </a:rPr>
              <a:t>限制（相当于把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定义为一个</a:t>
            </a:r>
            <a:r>
              <a:rPr lang="en-US" altLang="zh-CN" sz="2400">
                <a:ea typeface="SimSun" charset="0"/>
              </a:rPr>
              <a:t> concept</a:t>
            </a:r>
            <a:r>
              <a:rPr lang="zh-CN" altLang="en-US" sz="2400">
                <a:ea typeface="SimSun" charset="0"/>
              </a:rPr>
              <a:t>），所以虽然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中看不到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的出现，却能把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作为参数（</a:t>
            </a:r>
            <a:r>
              <a:rPr lang="en-US" altLang="zh-CN" sz="2400">
                <a:ea typeface="SimSun" charset="0"/>
              </a:rPr>
              <a:t> StringViewLike</a:t>
            </a:r>
            <a:r>
              <a:rPr lang="zh-CN" altLang="en-US" sz="2400">
                <a:ea typeface="SimSun" charset="0"/>
              </a:rPr>
              <a:t>）。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280" y="5732145"/>
            <a:ext cx="7965440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小彭老师学到了黑科技</a:t>
            </a:r>
            <a:endParaRPr lang="zh-CN" altLang="en-US">
              <a:ea typeface="SimSun" charset="0"/>
            </a:endParaRPr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这一黑科技在</a:t>
            </a:r>
            <a:r>
              <a:rPr lang="en-US" altLang="zh-CN" sz="2400">
                <a:ea typeface="SimSun" charset="0"/>
                <a:sym typeface="+mn-ea"/>
              </a:rPr>
              <a:t> zeno </a:t>
            </a:r>
            <a:r>
              <a:rPr lang="zh-CN" altLang="en-US" sz="2400">
                <a:ea typeface="SimSun" charset="0"/>
                <a:sym typeface="+mn-ea"/>
              </a:rPr>
              <a:t>中也有运用。例如</a:t>
            </a:r>
            <a:r>
              <a:rPr lang="en-US" altLang="zh-CN" sz="2400">
                <a:ea typeface="SimSun" charset="0"/>
                <a:sym typeface="+mn-ea"/>
              </a:rPr>
              <a:t> zeno/utils/Translator.h </a:t>
            </a:r>
            <a:r>
              <a:rPr lang="zh-CN" altLang="en-US" sz="2400">
                <a:ea typeface="SimSun" charset="0"/>
                <a:sym typeface="+mn-ea"/>
              </a:rPr>
              <a:t>中，为了让</a:t>
            </a:r>
            <a:r>
              <a:rPr lang="en-US" altLang="zh-CN" sz="2400">
                <a:ea typeface="SimSun" charset="0"/>
                <a:sym typeface="+mn-ea"/>
              </a:rPr>
              <a:t> Translator </a:t>
            </a:r>
            <a:r>
              <a:rPr lang="zh-CN" altLang="en-US" sz="2400">
                <a:ea typeface="SimSun" charset="0"/>
                <a:sym typeface="+mn-ea"/>
              </a:rPr>
              <a:t>类不依赖于</a:t>
            </a:r>
            <a:r>
              <a:rPr lang="en-US" altLang="zh-CN" sz="2400">
                <a:ea typeface="SimSun" charset="0"/>
                <a:sym typeface="+mn-ea"/>
              </a:rPr>
              <a:t> &lt;QString&gt; </a:t>
            </a:r>
            <a:r>
              <a:rPr lang="zh-CN" altLang="en-US" sz="2400">
                <a:ea typeface="SimSun" charset="0"/>
                <a:sym typeface="+mn-ea"/>
              </a:rPr>
              <a:t>头文件（这是</a:t>
            </a:r>
            <a:r>
              <a:rPr lang="en-US" altLang="zh-CN" sz="2400">
                <a:ea typeface="SimSun" charset="0"/>
                <a:sym typeface="+mn-ea"/>
              </a:rPr>
              <a:t> Qt </a:t>
            </a:r>
            <a:r>
              <a:rPr lang="zh-CN" altLang="en-US" sz="2400">
                <a:ea typeface="SimSun" charset="0"/>
                <a:sym typeface="+mn-ea"/>
              </a:rPr>
              <a:t>的），但又能接受</a:t>
            </a:r>
            <a:r>
              <a:rPr lang="en-US" altLang="zh-CN" sz="2400">
                <a:ea typeface="SimSun" charset="0"/>
                <a:sym typeface="+mn-ea"/>
              </a:rPr>
              <a:t> QString </a:t>
            </a:r>
            <a:r>
              <a:rPr lang="zh-CN" altLang="en-US" sz="2400">
                <a:ea typeface="SimSun" charset="0"/>
                <a:sym typeface="+mn-ea"/>
              </a:rPr>
              <a:t>作为参数。具体来说是使用</a:t>
            </a:r>
            <a:r>
              <a:rPr lang="en-US" altLang="zh-CN" sz="2400">
                <a:ea typeface="SimSun" charset="0"/>
                <a:sym typeface="+mn-ea"/>
              </a:rPr>
              <a:t> SFINAE</a:t>
            </a:r>
            <a:r>
              <a:rPr lang="zh-CN" altLang="en-US" sz="2400">
                <a:ea typeface="SimSun" charset="0"/>
                <a:sym typeface="+mn-ea"/>
              </a:rPr>
              <a:t>，检测了</a:t>
            </a:r>
            <a:r>
              <a:rPr lang="en-US" altLang="zh-CN" sz="2400">
                <a:ea typeface="SimSun" charset="0"/>
                <a:sym typeface="+mn-ea"/>
              </a:rPr>
              <a:t> S </a:t>
            </a:r>
            <a:r>
              <a:rPr lang="zh-CN" altLang="en-US" sz="2400">
                <a:ea typeface="SimSun" charset="0"/>
                <a:sym typeface="+mn-ea"/>
              </a:rPr>
              <a:t>类型是否具有</a:t>
            </a:r>
            <a:r>
              <a:rPr lang="en-US" altLang="zh-CN" sz="2400">
                <a:ea typeface="SimSun" charset="0"/>
                <a:sym typeface="+mn-ea"/>
              </a:rPr>
              <a:t> fromStdString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toStdString </a:t>
            </a:r>
            <a:r>
              <a:rPr lang="zh-CN" altLang="en-US" sz="2400">
                <a:ea typeface="SimSun" charset="0"/>
                <a:sym typeface="+mn-ea"/>
              </a:rPr>
              <a:t>这两个函数。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7980" y="2876550"/>
            <a:ext cx="4224020" cy="398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的共同点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>
                <a:ea typeface="SimSun" charset="0"/>
              </a:rPr>
              <a:t>at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[]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substr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data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begin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end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find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rfind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find_first_of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find_last_of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find_first_not_of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find_last_not_of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front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back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starts_with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ends_with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compare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==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!=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&lt;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&gt;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&lt;=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&gt;=</a:t>
            </a:r>
            <a:endParaRPr lang="en-US" altLang="zh-CN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这些函数和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的都是一样的，并且其中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更高效（不需要分配一个新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对象）。</a:t>
            </a:r>
            <a:r>
              <a:rPr lang="en-US" altLang="zh-CN" sz="2800">
                <a:ea typeface="SimSun" charset="0"/>
              </a:rPr>
              <a:t>string_view </a:t>
            </a:r>
            <a:r>
              <a:rPr lang="zh-CN" altLang="en-US" sz="2800">
                <a:ea typeface="SimSun" charset="0"/>
              </a:rPr>
              <a:t>有的都是这些</a:t>
            </a:r>
            <a:r>
              <a:rPr lang="zh-CN" altLang="en-US" sz="2800" b="1">
                <a:ea typeface="SimSun" charset="0"/>
              </a:rPr>
              <a:t>只读的</a:t>
            </a:r>
            <a:r>
              <a:rPr lang="zh-CN" altLang="en-US" sz="2800">
                <a:ea typeface="SimSun" charset="0"/>
              </a:rPr>
              <a:t>函数；没有的都是</a:t>
            </a:r>
            <a:r>
              <a:rPr lang="en-US" altLang="zh-CN" sz="2800">
                <a:ea typeface="SimSun" charset="0"/>
              </a:rPr>
              <a:t> replace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append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insert </a:t>
            </a:r>
            <a:r>
              <a:rPr lang="zh-CN" altLang="en-US" sz="2800">
                <a:ea typeface="SimSun" charset="0"/>
              </a:rPr>
              <a:t>这一类</a:t>
            </a:r>
            <a:r>
              <a:rPr lang="zh-CN" altLang="en-US" sz="2800" b="1">
                <a:ea typeface="SimSun" charset="0"/>
              </a:rPr>
              <a:t>需要修改自身</a:t>
            </a:r>
            <a:r>
              <a:rPr lang="zh-CN" altLang="en-US" sz="2800">
                <a:ea typeface="SimSun" charset="0"/>
              </a:rPr>
              <a:t>的函数。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类型转换规则一览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  <a:r>
              <a:rPr lang="en-US" sz="2800">
                <a:sym typeface="+mn-ea"/>
              </a:rPr>
              <a:t>_view</a:t>
            </a:r>
            <a:endParaRPr lang="en-US" sz="2800"/>
          </a:p>
          <a:p>
            <a:r>
              <a:rPr lang="en-US" sz="2800"/>
              <a:t>string ===</a:t>
            </a:r>
            <a:r>
              <a:rPr lang="zh-CN" altLang="en-US" sz="2800">
                <a:ea typeface="SimSun" charset="0"/>
                <a:sym typeface="+mn-ea"/>
              </a:rPr>
              <a:t>隐</a:t>
            </a:r>
            <a:r>
              <a:rPr lang="zh-CN" altLang="en-US" sz="2800">
                <a:ea typeface="SimSun" charset="0"/>
                <a:sym typeface="+mn-ea"/>
              </a:rPr>
              <a:t>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/>
              <a:t>&gt; string</a:t>
            </a:r>
            <a:r>
              <a:rPr lang="en-US" sz="2800">
                <a:sym typeface="+mn-ea"/>
              </a:rPr>
              <a:t>_view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string_view ===</a:t>
            </a:r>
            <a:r>
              <a:rPr lang="zh-CN" altLang="en-US" sz="2800">
                <a:ea typeface="SimSun" charset="0"/>
                <a:sym typeface="+mn-ea"/>
              </a:rPr>
              <a:t>显式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string ===</a:t>
            </a:r>
            <a:r>
              <a:rPr lang="en-US" altLang="zh-CN" sz="2800">
                <a:ea typeface="SimSun" charset="0"/>
                <a:sym typeface="+mn-ea"/>
              </a:rPr>
              <a:t>c_str==</a:t>
            </a:r>
            <a:r>
              <a:rPr lang="en-US" sz="2800">
                <a:sym typeface="+mn-ea"/>
              </a:rPr>
              <a:t>&gt; const char *</a:t>
            </a:r>
            <a:endParaRPr lang="en-US" sz="2800">
              <a:sym typeface="+mn-ea"/>
            </a:endParaRPr>
          </a:p>
          <a:p>
            <a:endParaRPr lang="en-US" sz="2800"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隐</a:t>
            </a:r>
            <a:r>
              <a:rPr lang="zh-CN" altLang="en-US" sz="2800">
                <a:ea typeface="SimSun" charset="0"/>
                <a:sym typeface="+mn-ea"/>
              </a:rPr>
              <a:t>式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r>
              <a:rPr lang="en-US" altLang="zh-CN" sz="2800">
                <a:ea typeface="SimSun" charset="0"/>
                <a:sym typeface="+mn-ea"/>
              </a:rPr>
              <a:t>string s = “hello”;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显式：</a:t>
            </a:r>
            <a:r>
              <a:rPr lang="en-US" altLang="zh-CN" sz="2800">
                <a:ea typeface="SimSun" charset="0"/>
                <a:sym typeface="+mn-ea"/>
              </a:rPr>
              <a:t>string s(“hello”); </a:t>
            </a:r>
            <a:r>
              <a:rPr lang="zh-CN" altLang="en-US" sz="2800">
                <a:ea typeface="SimSun" charset="0"/>
                <a:sym typeface="+mn-ea"/>
              </a:rPr>
              <a:t>或</a:t>
            </a:r>
            <a:r>
              <a:rPr lang="en-US" altLang="zh-CN" sz="2800">
                <a:ea typeface="SimSun" charset="0"/>
                <a:sym typeface="+mn-ea"/>
              </a:rPr>
              <a:t> auto s = string(“hello”);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c_str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r>
              <a:rPr lang="en-US" altLang="zh-CN" sz="2800">
                <a:ea typeface="SimSun" charset="0"/>
                <a:sym typeface="+mn-ea"/>
              </a:rPr>
              <a:t>const char *cs = s.c_str();</a:t>
            </a:r>
            <a:endParaRPr lang="en-US" sz="2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50820"/>
            <a:ext cx="10972800" cy="222377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>
                <a:ea typeface="SimSun" charset="0"/>
              </a:rPr>
              <a:t>标准库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源码解析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9260" y="1335405"/>
            <a:ext cx="6253480" cy="552259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p>
            <a:r>
              <a:rPr lang="zh-CN" altLang="en-US">
                <a:ea typeface="SimSun" charset="0"/>
              </a:rPr>
              <a:t>所以在调试的时候经常会看到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string </a:t>
            </a:r>
            <a:r>
              <a:rPr lang="zh-CN" altLang="en-US">
                <a:ea typeface="SimSun" charset="0"/>
              </a:rPr>
              <a:t>被</a:t>
            </a:r>
            <a:r>
              <a:rPr lang="en-US" altLang="zh-CN">
                <a:ea typeface="SimSun" charset="0"/>
              </a:rPr>
              <a:t> c++filt </a:t>
            </a:r>
            <a:r>
              <a:rPr lang="zh-CN" altLang="en-US">
                <a:ea typeface="SimSun" charset="0"/>
              </a:rPr>
              <a:t>解析为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basic_string&lt;char, char_traits&lt;char&gt;, allocator&lt;char&gt;&gt;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因为</a:t>
            </a:r>
            <a:r>
              <a:rPr lang="en-US" altLang="zh-CN">
                <a:ea typeface="SimSun" charset="0"/>
              </a:rPr>
              <a:t> std::string </a:t>
            </a:r>
            <a:r>
              <a:rPr lang="zh-CN" altLang="en-US">
                <a:ea typeface="SimSun" charset="0"/>
              </a:rPr>
              <a:t>其实就是他的类型别名（</a:t>
            </a:r>
            <a:r>
              <a:rPr lang="en-US" altLang="zh-CN">
                <a:ea typeface="SimSun" charset="0"/>
              </a:rPr>
              <a:t>typedef</a:t>
            </a:r>
            <a:r>
              <a:rPr lang="zh-CN" altLang="en-US">
                <a:ea typeface="SimSun" charset="0"/>
              </a:rPr>
              <a:t>）。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char_traits </a:t>
            </a:r>
            <a:r>
              <a:rPr lang="zh-CN" altLang="en-US">
                <a:ea typeface="SimSun" charset="0"/>
              </a:rPr>
              <a:t>定义了字符串具体各种函数的实现，例如</a:t>
            </a:r>
            <a:r>
              <a:rPr lang="en-US" altLang="zh-CN">
                <a:ea typeface="SimSun" charset="0"/>
              </a:rPr>
              <a:t> length </a:t>
            </a:r>
            <a:r>
              <a:rPr lang="zh-CN" altLang="en-US">
                <a:ea typeface="SimSun" charset="0"/>
              </a:rPr>
              <a:t>默认为</a:t>
            </a:r>
            <a:r>
              <a:rPr lang="en-US" altLang="zh-CN">
                <a:ea typeface="SimSun" charset="0"/>
              </a:rPr>
              <a:t> strlen</a:t>
            </a:r>
            <a:r>
              <a:rPr lang="zh-CN" altLang="en-US">
                <a:ea typeface="SimSun" charset="0"/>
              </a:rPr>
              <a:t>，如果这里指定其他的</a:t>
            </a:r>
            <a:r>
              <a:rPr lang="en-US" altLang="zh-CN">
                <a:ea typeface="SimSun" charset="0"/>
              </a:rPr>
              <a:t> traits</a:t>
            </a:r>
            <a:r>
              <a:rPr lang="zh-CN" altLang="en-US">
                <a:ea typeface="SimSun" charset="0"/>
              </a:rPr>
              <a:t>，就可以替换其实现，改变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内部的工作方式。</a:t>
            </a:r>
            <a:r>
              <a:rPr lang="en-US" altLang="zh-CN">
                <a:ea typeface="SimSun" charset="0"/>
              </a:rPr>
              <a:t>allocator </a:t>
            </a:r>
            <a:r>
              <a:rPr lang="zh-CN" altLang="en-US">
                <a:ea typeface="SimSun" charset="0"/>
              </a:rPr>
              <a:t>也是同理，之后我们会专门有一节课讲</a:t>
            </a:r>
            <a:r>
              <a:rPr lang="en-US" altLang="zh-CN">
                <a:ea typeface="SimSun" charset="0"/>
              </a:rPr>
              <a:t> allocator </a:t>
            </a:r>
            <a:r>
              <a:rPr lang="zh-CN" altLang="en-US">
                <a:ea typeface="SimSun" charset="0"/>
              </a:rPr>
              <a:t>与内存分配。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后面两个参数是默认的，写</a:t>
            </a:r>
            <a:r>
              <a:rPr lang="en-US" altLang="zh-CN">
                <a:ea typeface="SimSun" charset="0"/>
              </a:rPr>
              <a:t> basic_string&lt;char&gt; </a:t>
            </a:r>
            <a:r>
              <a:rPr lang="zh-CN" altLang="en-US">
                <a:ea typeface="SimSun" charset="0"/>
              </a:rPr>
              <a:t>就行了。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同理，</a:t>
            </a:r>
            <a:r>
              <a:rPr lang="en-US" altLang="zh-CN">
                <a:ea typeface="SimSun" charset="0"/>
              </a:rPr>
              <a:t>string_view </a:t>
            </a:r>
            <a:r>
              <a:rPr lang="zh-CN" altLang="en-US">
                <a:ea typeface="SimSun" charset="0"/>
              </a:rPr>
              <a:t>其实也是</a:t>
            </a:r>
            <a:r>
              <a:rPr lang="en-US" altLang="zh-CN">
                <a:ea typeface="SimSun" charset="0"/>
              </a:rPr>
              <a:t> basic_string_view&lt;char, char_traits&lt;char&gt;&gt; </a:t>
            </a:r>
            <a:r>
              <a:rPr lang="zh-CN" altLang="en-US">
                <a:ea typeface="SimSun" charset="0"/>
              </a:rPr>
              <a:t>的类型别名。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源码解析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p>
            <a:r>
              <a:rPr lang="zh-CN">
                <a:ea typeface="SimSun" charset="0"/>
              </a:rPr>
              <a:t>先看</a:t>
            </a:r>
            <a:r>
              <a:rPr lang="en-US" altLang="zh-CN">
                <a:ea typeface="SimSun" charset="0"/>
              </a:rPr>
              <a:t> GCC </a:t>
            </a:r>
            <a:r>
              <a:rPr lang="zh-CN">
                <a:ea typeface="SimSun" charset="0"/>
              </a:rPr>
              <a:t>标准库内部变量</a:t>
            </a:r>
            <a:r>
              <a:rPr lang="zh-CN" altLang="en-US">
                <a:ea typeface="SimSun" charset="0"/>
              </a:rPr>
              <a:t>的命名规范，观察可以发现：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_M_xyz </a:t>
            </a:r>
            <a:r>
              <a:rPr lang="zh-CN" altLang="en-US">
                <a:ea typeface="SimSun" charset="0"/>
              </a:rPr>
              <a:t>表示成员变量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函数。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_S_xyz </a:t>
            </a:r>
            <a:r>
              <a:rPr lang="zh-CN" altLang="en-US">
                <a:ea typeface="SimSun" charset="0"/>
              </a:rPr>
              <a:t>表示静态成员变量</a:t>
            </a:r>
            <a:r>
              <a:rPr lang="en-US" altLang="zh-CN">
                <a:ea typeface="SimSun" charset="0"/>
                <a:sym typeface="+mn-ea"/>
              </a:rPr>
              <a:t>/</a:t>
            </a:r>
            <a:r>
              <a:rPr lang="zh-CN" altLang="en-US">
                <a:ea typeface="SimSun" charset="0"/>
                <a:sym typeface="+mn-ea"/>
              </a:rPr>
              <a:t>函数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__xyz </a:t>
            </a:r>
            <a:r>
              <a:rPr lang="zh-CN" altLang="en-US">
                <a:ea typeface="SimSun" charset="0"/>
              </a:rPr>
              <a:t>表示函数参数。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_Xyz </a:t>
            </a:r>
            <a:r>
              <a:rPr lang="zh-CN" altLang="en-US">
                <a:ea typeface="SimSun" charset="0"/>
              </a:rPr>
              <a:t>表示模板类型参数。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5390" y="2529205"/>
            <a:ext cx="4626610" cy="4328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4124960"/>
            <a:ext cx="4352290" cy="2733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p>
            <a:r>
              <a:rPr lang="zh-CN">
                <a:ea typeface="SimSun" charset="0"/>
                <a:sym typeface="+mn-ea"/>
              </a:rPr>
              <a:t>首先映入眼帘的是</a:t>
            </a:r>
            <a:r>
              <a:rPr lang="en-US" altLang="zh-CN">
                <a:ea typeface="SimSun" charset="0"/>
                <a:sym typeface="+mn-ea"/>
              </a:rPr>
              <a:t> _Alloc_hider </a:t>
            </a:r>
            <a:r>
              <a:rPr lang="zh-CN" altLang="en-US">
                <a:ea typeface="SimSun" charset="0"/>
                <a:sym typeface="+mn-ea"/>
              </a:rPr>
              <a:t>这个奇怪的类，包装了一下首地址指针</a:t>
            </a:r>
            <a:r>
              <a:rPr lang="en-US" altLang="zh-CN">
                <a:ea typeface="SimSun" charset="0"/>
                <a:sym typeface="+mn-ea"/>
              </a:rPr>
              <a:t> _M_p</a:t>
            </a:r>
            <a:r>
              <a:rPr lang="zh-CN" altLang="en-US">
                <a:ea typeface="SimSun" charset="0"/>
                <a:sym typeface="+mn-ea"/>
              </a:rPr>
              <a:t>。为什么要套这一层壳？这其实是为了防止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对象浪费空间的优化手段。俗称</a:t>
            </a:r>
            <a:r>
              <a:rPr lang="zh-CN" altLang="en-US">
                <a:ea typeface="SimSun" charset="0"/>
                <a:sym typeface="+mn-ea"/>
              </a:rPr>
              <a:t>空基类优化，问题来了，</a:t>
            </a:r>
            <a:r>
              <a:rPr lang="zh-CN" altLang="en-US">
                <a:ea typeface="SimSun" charset="0"/>
                <a:sym typeface="+mn-ea"/>
              </a:rPr>
              <a:t>为什么需要空基类优化？</a:t>
            </a:r>
            <a:endParaRPr lang="zh-CN" altLang="en-US">
              <a:ea typeface="SimSun" charset="0"/>
              <a:sym typeface="+mn-ea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l="475" b="46347"/>
          <a:stretch>
            <a:fillRect/>
          </a:stretch>
        </p:blipFill>
        <p:spPr>
          <a:xfrm>
            <a:off x="2693670" y="3262630"/>
            <a:ext cx="6804660" cy="3432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如果不优化的话，是会把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直接作为成员变量放在</a:t>
            </a:r>
            <a:r>
              <a:rPr lang="en-US" altLang="zh-CN">
                <a:ea typeface="SimSun" charset="0"/>
                <a:sym typeface="+mn-ea"/>
              </a:rPr>
              <a:t> basic_string </a:t>
            </a:r>
            <a:r>
              <a:rPr lang="zh-CN" altLang="en-US">
                <a:ea typeface="SimSun" charset="0"/>
                <a:sym typeface="+mn-ea"/>
              </a:rPr>
              <a:t>里的，但是因为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规定任何对象都要有大小，即使这个类没有任何成员变量，也要有至少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字节的大小（为了防止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的数组指针傻傻分不清）。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  <a:sym typeface="+mn-ea"/>
              </a:rPr>
              <a:t>但一般来说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都是空的，没有成员变量，而由于需要和前后夹杂着的首地址指针</a:t>
            </a:r>
            <a:r>
              <a:rPr lang="en-US" altLang="zh-CN">
                <a:ea typeface="SimSun" charset="0"/>
                <a:sym typeface="+mn-ea"/>
              </a:rPr>
              <a:t> _M_p </a:t>
            </a:r>
            <a:r>
              <a:rPr lang="zh-CN" altLang="en-US">
                <a:ea typeface="SimSun" charset="0"/>
                <a:sym typeface="+mn-ea"/>
              </a:rPr>
              <a:t>对齐的原因，需要占据额外空间，最终会耗费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字节的大小！而这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字节实际上没有任何数据，只是为了伺候古代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这个“空类也必须有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字节大小”的煞笔设定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p>
            <a:r>
              <a:rPr lang="zh-CN" sz="2400">
                <a:ea typeface="SimSun" charset="0"/>
                <a:sym typeface="+mn-ea"/>
              </a:rPr>
              <a:t>那么继续往下看，</a:t>
            </a:r>
            <a:r>
              <a:rPr lang="en-US" altLang="zh-CN" sz="2400">
                <a:ea typeface="SimSun" charset="0"/>
                <a:sym typeface="+mn-ea"/>
              </a:rPr>
              <a:t>basic_string </a:t>
            </a:r>
            <a:r>
              <a:rPr lang="zh-CN" altLang="en-US" sz="2400">
                <a:ea typeface="SimSun" charset="0"/>
                <a:sym typeface="+mn-ea"/>
              </a:rPr>
              <a:t>里定义了一个</a:t>
            </a:r>
            <a:r>
              <a:rPr lang="en-US" altLang="zh-CN" sz="2400">
                <a:ea typeface="SimSun" charset="0"/>
                <a:sym typeface="+mn-ea"/>
              </a:rPr>
              <a:t> _Alloc_hider </a:t>
            </a:r>
            <a:r>
              <a:rPr lang="zh-CN" altLang="en-US" sz="2400">
                <a:ea typeface="SimSun" charset="0"/>
                <a:sym typeface="+mn-ea"/>
              </a:rPr>
              <a:t>类型的变量</a:t>
            </a:r>
            <a:r>
              <a:rPr lang="en-US" altLang="zh-CN" sz="2400">
                <a:ea typeface="SimSun" charset="0"/>
                <a:sym typeface="+mn-ea"/>
              </a:rPr>
              <a:t> _M_dataplus</a:t>
            </a:r>
            <a:r>
              <a:rPr lang="zh-CN" altLang="en-US" sz="2400">
                <a:ea typeface="SimSun" charset="0"/>
                <a:sym typeface="+mn-ea"/>
              </a:rPr>
              <a:t>，刚刚说了他里面实际派用场的是</a:t>
            </a:r>
            <a:r>
              <a:rPr lang="en-US" altLang="zh-CN" sz="2400">
                <a:ea typeface="SimSun" charset="0"/>
                <a:sym typeface="+mn-ea"/>
              </a:rPr>
              <a:t> _M_p</a:t>
            </a:r>
            <a:r>
              <a:rPr lang="zh-CN" altLang="en-US" sz="2400">
                <a:ea typeface="SimSun" charset="0"/>
                <a:sym typeface="+mn-ea"/>
              </a:rPr>
              <a:t>，所以下面的</a:t>
            </a:r>
            <a:r>
              <a:rPr lang="en-US" altLang="zh-CN" sz="2400">
                <a:ea typeface="SimSun" charset="0"/>
                <a:sym typeface="+mn-ea"/>
              </a:rPr>
              <a:t> _M_data() </a:t>
            </a:r>
            <a:r>
              <a:rPr lang="zh-CN" altLang="en-US" sz="2400">
                <a:ea typeface="SimSun" charset="0"/>
                <a:sym typeface="+mn-ea"/>
              </a:rPr>
              <a:t>函数直接访问</a:t>
            </a:r>
            <a:r>
              <a:rPr lang="en-US" altLang="zh-CN" sz="2400">
                <a:ea typeface="SimSun" charset="0"/>
                <a:sym typeface="+mn-ea"/>
              </a:rPr>
              <a:t> _M_dataplus._M_p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8410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200">
                <a:ea typeface="SimSun" charset="0"/>
                <a:sym typeface="+mn-ea"/>
              </a:rPr>
              <a:t>为了弥补这个缺点，</a:t>
            </a:r>
            <a:r>
              <a:rPr lang="en-US" altLang="zh-CN" sz="2200">
                <a:ea typeface="SimSun" charset="0"/>
                <a:sym typeface="+mn-ea"/>
              </a:rPr>
              <a:t>C++ </a:t>
            </a:r>
            <a:r>
              <a:rPr lang="zh-CN" altLang="en-US" sz="2200">
                <a:ea typeface="SimSun" charset="0"/>
                <a:sym typeface="+mn-ea"/>
              </a:rPr>
              <a:t>标准委员会提出了空基类优化：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如果一个类（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）的基类是空类（</a:t>
            </a:r>
            <a:r>
              <a:rPr lang="en-US" altLang="zh-CN" sz="2200">
                <a:ea typeface="SimSun" charset="0"/>
                <a:sym typeface="+mn-ea"/>
              </a:rPr>
              <a:t>allocator</a:t>
            </a:r>
            <a:r>
              <a:rPr lang="zh-CN" altLang="en-US" sz="2200">
                <a:ea typeface="SimSun" charset="0"/>
                <a:sym typeface="+mn-ea"/>
              </a:rPr>
              <a:t>），则这个基类不占据任何空间，如果这个派生类（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）如果定义了大小为</a:t>
            </a:r>
            <a:r>
              <a:rPr lang="en-US" altLang="zh-CN" sz="2200">
                <a:ea typeface="SimSun" charset="0"/>
                <a:sym typeface="+mn-ea"/>
              </a:rPr>
              <a:t> n </a:t>
            </a:r>
            <a:r>
              <a:rPr lang="zh-CN" altLang="en-US" sz="2200">
                <a:ea typeface="SimSun" charset="0"/>
                <a:sym typeface="+mn-ea"/>
              </a:rPr>
              <a:t>字节的成员变量（</a:t>
            </a:r>
            <a:r>
              <a:rPr lang="en-US" altLang="zh-CN" sz="2200">
                <a:ea typeface="SimSun" charset="0"/>
                <a:sym typeface="+mn-ea"/>
              </a:rPr>
              <a:t>_M_p</a:t>
            </a:r>
            <a:r>
              <a:rPr lang="zh-CN" altLang="en-US" sz="2200">
                <a:ea typeface="SimSun" charset="0"/>
                <a:sym typeface="+mn-ea"/>
              </a:rPr>
              <a:t>），则这个派生类</a:t>
            </a:r>
            <a:r>
              <a:rPr lang="zh-CN" altLang="en-US" sz="2200">
                <a:ea typeface="SimSun" charset="0"/>
                <a:sym typeface="+mn-ea"/>
              </a:rPr>
              <a:t>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</a:t>
            </a:r>
            <a:r>
              <a:rPr lang="zh-CN" altLang="en-US" sz="2200">
                <a:ea typeface="SimSun" charset="0"/>
                <a:sym typeface="+mn-ea"/>
              </a:rPr>
              <a:t>的大小也是</a:t>
            </a:r>
            <a:r>
              <a:rPr lang="en-US" altLang="zh-CN" sz="2200">
                <a:ea typeface="SimSun" charset="0"/>
                <a:sym typeface="+mn-ea"/>
              </a:rPr>
              <a:t> n</a:t>
            </a:r>
            <a:r>
              <a:rPr lang="zh-CN" altLang="en-US" sz="2200">
                <a:ea typeface="SimSun" charset="0"/>
                <a:sym typeface="+mn-ea"/>
              </a:rPr>
              <a:t>，不会变成</a:t>
            </a:r>
            <a:r>
              <a:rPr lang="en-US" altLang="zh-CN" sz="2200">
                <a:ea typeface="SimSun" charset="0"/>
                <a:sym typeface="+mn-ea"/>
              </a:rPr>
              <a:t> n + 1</a:t>
            </a:r>
            <a:r>
              <a:rPr lang="zh-CN" altLang="en-US" sz="2200">
                <a:ea typeface="SimSun" charset="0"/>
                <a:sym typeface="+mn-ea"/>
              </a:rPr>
              <a:t>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所以这就是为什么</a:t>
            </a:r>
            <a:r>
              <a:rPr lang="en-US" altLang="zh-CN" sz="2200">
                <a:ea typeface="SimSun" charset="0"/>
                <a:sym typeface="+mn-ea"/>
              </a:rPr>
              <a:t> GCC </a:t>
            </a:r>
            <a:r>
              <a:rPr lang="zh-CN" altLang="en-US" sz="2200">
                <a:ea typeface="SimSun" charset="0"/>
                <a:sym typeface="+mn-ea"/>
              </a:rPr>
              <a:t>标准库把成员变量</a:t>
            </a:r>
            <a:r>
              <a:rPr lang="en-US" altLang="zh-CN" sz="2200">
                <a:ea typeface="SimSun" charset="0"/>
                <a:sym typeface="+mn-ea"/>
              </a:rPr>
              <a:t> _M_p </a:t>
            </a:r>
            <a:r>
              <a:rPr lang="zh-CN" altLang="en-US" sz="2200">
                <a:ea typeface="SimSun" charset="0"/>
                <a:sym typeface="+mn-ea"/>
              </a:rPr>
              <a:t>挪到了一个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里，而让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又继承</a:t>
            </a:r>
            <a:r>
              <a:rPr lang="en-US" altLang="zh-CN" sz="2200">
                <a:ea typeface="SimSun" charset="0"/>
                <a:sym typeface="+mn-ea"/>
              </a:rPr>
              <a:t> allocator</a:t>
            </a:r>
            <a:r>
              <a:rPr lang="zh-CN" altLang="en-US" sz="2200">
                <a:ea typeface="SimSun" charset="0"/>
                <a:sym typeface="+mn-ea"/>
              </a:rPr>
              <a:t>。就是为了在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为空类的时候（无状态分配器），能让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不必占据额外的空间。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问题：既然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往往都是个空类（</a:t>
            </a:r>
            <a:r>
              <a:rPr lang="en-US" altLang="zh-CN" sz="2200">
                <a:ea typeface="SimSun" charset="0"/>
                <a:sym typeface="+mn-ea"/>
              </a:rPr>
              <a:t>std::allocator&lt;T&gt; </a:t>
            </a:r>
            <a:r>
              <a:rPr lang="zh-CN" altLang="en-US" sz="2200">
                <a:ea typeface="SimSun" charset="0"/>
                <a:sym typeface="+mn-ea"/>
              </a:rPr>
              <a:t>默认就是空类，只有几个成员函数负责调用</a:t>
            </a:r>
            <a:r>
              <a:rPr lang="en-US" altLang="zh-CN" sz="2200">
                <a:ea typeface="SimSun" charset="0"/>
                <a:sym typeface="+mn-ea"/>
              </a:rPr>
              <a:t> operator new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ea typeface="SimSun" charset="0"/>
                <a:sym typeface="+mn-ea"/>
              </a:rPr>
              <a:t>operator </a:t>
            </a:r>
            <a:r>
              <a:rPr lang="en-US" altLang="zh-CN" sz="2200">
                <a:ea typeface="SimSun" charset="0"/>
                <a:sym typeface="+mn-ea"/>
              </a:rPr>
              <a:t>delete</a:t>
            </a:r>
            <a:r>
              <a:rPr lang="zh-CN" altLang="en-US" sz="2200">
                <a:ea typeface="SimSun" charset="0"/>
                <a:sym typeface="+mn-ea"/>
              </a:rPr>
              <a:t>），为什么还要把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对象存到</a:t>
            </a:r>
            <a:r>
              <a:rPr lang="en-US" altLang="zh-CN" sz="2200">
                <a:ea typeface="SimSun" charset="0"/>
                <a:sym typeface="+mn-ea"/>
              </a:rPr>
              <a:t> string </a:t>
            </a:r>
            <a:r>
              <a:rPr lang="zh-CN" altLang="en-US" sz="2200">
                <a:ea typeface="SimSun" charset="0"/>
                <a:sym typeface="+mn-ea"/>
              </a:rPr>
              <a:t>对象里，最后还要搞什么空基类优化防止他浪费空间，多此一举？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因为最近开始流行“有状态分配器”了，侯杰老师显然不知道这一点，在他的</a:t>
            </a:r>
            <a:r>
              <a:rPr lang="en-US" altLang="zh-CN" sz="2200">
                <a:ea typeface="SimSun" charset="0"/>
                <a:sym typeface="+mn-ea"/>
              </a:rPr>
              <a:t> STL </a:t>
            </a:r>
            <a:r>
              <a:rPr lang="zh-CN" altLang="en-US" sz="2200">
                <a:ea typeface="SimSun" charset="0"/>
                <a:sym typeface="+mn-ea"/>
              </a:rPr>
              <a:t>课里，讲到这部分源码时，还吐槽“为什么多此一举”，幸好小彭老师看出了这一点。</a:t>
            </a:r>
            <a:endParaRPr lang="zh-CN" altLang="en-US" sz="22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有</a:t>
            </a:r>
            <a:r>
              <a:rPr lang="zh-CN" altLang="en-US">
                <a:ea typeface="SimSun" charset="0"/>
              </a:rPr>
              <a:t>无空基类优化的对比</a:t>
            </a:r>
            <a:endParaRPr lang="zh-CN" altLang="en-US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329438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_M_dataplus._M_p</a:t>
            </a:r>
            <a:endParaRPr lang="en-US" sz="120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159760" y="2743835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94380" y="2722880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2443480" y="3294380"/>
            <a:ext cx="16751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_M_dataplus </a:t>
            </a:r>
            <a:r>
              <a:rPr lang="zh-CN" alt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的基类</a:t>
            </a:r>
            <a:r>
              <a:rPr lang="en-US" altLang="zh-CN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 </a:t>
            </a:r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  <a:endParaRPr 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493776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_M_string_length</a:t>
            </a:r>
            <a:endParaRPr lang="en-US" sz="1400"/>
          </a:p>
        </p:txBody>
      </p:sp>
      <p:sp>
        <p:nvSpPr>
          <p:cNvPr id="10" name="Rectangles 9"/>
          <p:cNvSpPr/>
          <p:nvPr/>
        </p:nvSpPr>
        <p:spPr>
          <a:xfrm>
            <a:off x="658114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_M_allocated_capacity</a:t>
            </a:r>
            <a:endParaRPr lang="en-US" sz="1100"/>
          </a:p>
        </p:txBody>
      </p:sp>
      <p:sp>
        <p:nvSpPr>
          <p:cNvPr id="12" name="Rectangles 11"/>
          <p:cNvSpPr/>
          <p:nvPr/>
        </p:nvSpPr>
        <p:spPr>
          <a:xfrm>
            <a:off x="6581140" y="2722880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_M_local_buf</a:t>
            </a:r>
            <a:endParaRPr lang="en-US" sz="1100"/>
          </a:p>
        </p:txBody>
      </p:sp>
      <p:sp>
        <p:nvSpPr>
          <p:cNvPr id="13" name="Rectangles 12"/>
          <p:cNvSpPr/>
          <p:nvPr/>
        </p:nvSpPr>
        <p:spPr>
          <a:xfrm>
            <a:off x="8224520" y="2278380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100"/>
              <a:t>(unused)</a:t>
            </a:r>
            <a:endParaRPr lang="en-US" sz="1100"/>
          </a:p>
        </p:txBody>
      </p:sp>
      <p:sp>
        <p:nvSpPr>
          <p:cNvPr id="3" name="Rectangles 2"/>
          <p:cNvSpPr/>
          <p:nvPr/>
        </p:nvSpPr>
        <p:spPr>
          <a:xfrm>
            <a:off x="329438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/>
              <a:t>_M_p</a:t>
            </a:r>
            <a:endParaRPr lang="en-US" sz="1600"/>
          </a:p>
        </p:txBody>
      </p:sp>
      <p:sp>
        <p:nvSpPr>
          <p:cNvPr id="16" name="Rectangles 15"/>
          <p:cNvSpPr/>
          <p:nvPr/>
        </p:nvSpPr>
        <p:spPr>
          <a:xfrm>
            <a:off x="493776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_M_string_length</a:t>
            </a:r>
            <a:endParaRPr lang="en-US" sz="1400"/>
          </a:p>
        </p:txBody>
      </p:sp>
      <p:sp>
        <p:nvSpPr>
          <p:cNvPr id="17" name="Rectangles 16"/>
          <p:cNvSpPr/>
          <p:nvPr/>
        </p:nvSpPr>
        <p:spPr>
          <a:xfrm>
            <a:off x="658114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_M_allocated_capacity</a:t>
            </a:r>
            <a:endParaRPr lang="en-US" sz="1100"/>
          </a:p>
        </p:txBody>
      </p:sp>
      <p:sp>
        <p:nvSpPr>
          <p:cNvPr id="18" name="Rectangles 17"/>
          <p:cNvSpPr/>
          <p:nvPr/>
        </p:nvSpPr>
        <p:spPr>
          <a:xfrm>
            <a:off x="6581140" y="482536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_M_local_buf</a:t>
            </a:r>
            <a:endParaRPr lang="en-US" sz="1100"/>
          </a:p>
        </p:txBody>
      </p:sp>
      <p:sp>
        <p:nvSpPr>
          <p:cNvPr id="19" name="Rectangles 18"/>
          <p:cNvSpPr/>
          <p:nvPr/>
        </p:nvSpPr>
        <p:spPr>
          <a:xfrm>
            <a:off x="8224520" y="438086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100"/>
              <a:t>(unused)</a:t>
            </a:r>
            <a:endParaRPr lang="en-US" sz="1100"/>
          </a:p>
        </p:txBody>
      </p:sp>
      <p:sp>
        <p:nvSpPr>
          <p:cNvPr id="20" name="Rectangles 19"/>
          <p:cNvSpPr/>
          <p:nvPr/>
        </p:nvSpPr>
        <p:spPr>
          <a:xfrm>
            <a:off x="1870710" y="4380865"/>
            <a:ext cx="142367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200"/>
              <a:t>(unused)</a:t>
            </a:r>
            <a:endParaRPr lang="en-US" sz="1200"/>
          </a:p>
        </p:txBody>
      </p:sp>
      <p:sp>
        <p:nvSpPr>
          <p:cNvPr id="21" name="Rectangles 20"/>
          <p:cNvSpPr/>
          <p:nvPr/>
        </p:nvSpPr>
        <p:spPr>
          <a:xfrm>
            <a:off x="1651000" y="4380865"/>
            <a:ext cx="219710" cy="444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200"/>
          </a:p>
        </p:txBody>
      </p:sp>
      <p:sp>
        <p:nvSpPr>
          <p:cNvPr id="22" name="Text Box 21"/>
          <p:cNvSpPr txBox="1"/>
          <p:nvPr/>
        </p:nvSpPr>
        <p:spPr>
          <a:xfrm>
            <a:off x="1233805" y="5269865"/>
            <a:ext cx="10534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_M_allocator</a:t>
            </a:r>
            <a:endParaRPr 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Straight Arrow Connector 22"/>
          <p:cNvCxnSpPr>
            <a:stCxn id="22" idx="0"/>
            <a:endCxn id="21" idx="2"/>
          </p:cNvCxnSpPr>
          <p:nvPr/>
        </p:nvCxnSpPr>
        <p:spPr>
          <a:xfrm flipV="1">
            <a:off x="1760855" y="4825365"/>
            <a:ext cx="0" cy="444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10399395" y="2588895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32 </a:t>
            </a:r>
            <a:r>
              <a:rPr lang="zh-CN" altLang="en-US">
                <a:ea typeface="SimSun" charset="0"/>
              </a:rPr>
              <a:t>字节</a:t>
            </a:r>
            <a:endParaRPr lang="zh-CN" altLang="en-US">
              <a:ea typeface="SimSun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10399395" y="4536440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40 </a:t>
            </a:r>
            <a:r>
              <a:rPr lang="zh-CN" altLang="en-US">
                <a:ea typeface="SimSun" charset="0"/>
              </a:rPr>
              <a:t>字节</a:t>
            </a:r>
            <a:endParaRPr lang="zh-CN" altLang="en-US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65125" y="24765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ea typeface="SimSun" charset="0"/>
              </a:rPr>
              <a:t>优化后</a:t>
            </a:r>
            <a:endParaRPr lang="zh-CN">
              <a:ea typeface="SimSun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65125" y="45364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>
                <a:ea typeface="SimSun" charset="0"/>
              </a:rPr>
              <a:t>优化前</a:t>
            </a:r>
            <a:endParaRPr lang="zh-CN">
              <a:ea typeface="SimSun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52971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35140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88493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552831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717169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885952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388493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552831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717169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85952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7929880" y="3167380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7929880" y="5269865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938530" y="5806440"/>
            <a:ext cx="318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完全没有数据，浪费掉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 8 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字节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SimSun" charset="0"/>
            </a:endParaRPr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>
          <a:xfrm flipV="1">
            <a:off x="2528570" y="4825365"/>
            <a:ext cx="0" cy="9810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空基类优化：动手做实验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4770" y="1600200"/>
            <a:ext cx="698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继续往下看。看到下面有一个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的字符数组，和</a:t>
            </a:r>
            <a:r>
              <a:rPr lang="en-US" altLang="zh-CN" sz="2800">
                <a:ea typeface="SimSun" charset="0"/>
              </a:rPr>
              <a:t> size_t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_M_allocated_capacity </a:t>
            </a:r>
            <a:r>
              <a:rPr lang="zh-CN" altLang="en-US" sz="2800">
                <a:ea typeface="SimSun" charset="0"/>
              </a:rPr>
              <a:t>的成员变量。其中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大小是</a:t>
            </a:r>
            <a:r>
              <a:rPr lang="en-US" altLang="zh-CN" sz="2800">
                <a:ea typeface="SimSun" charset="0"/>
              </a:rPr>
              <a:t> 16</a:t>
            </a:r>
            <a:r>
              <a:rPr lang="zh-CN" altLang="en-US" sz="2800">
                <a:ea typeface="SimSun" charset="0"/>
              </a:rPr>
              <a:t>，常量</a:t>
            </a:r>
            <a:r>
              <a:rPr lang="en-US" altLang="zh-CN" sz="2800">
                <a:ea typeface="SimSun" charset="0"/>
              </a:rPr>
              <a:t> _S_local_capacity </a:t>
            </a:r>
            <a:r>
              <a:rPr lang="zh-CN" altLang="en-US" sz="2800">
                <a:ea typeface="SimSun" charset="0"/>
              </a:rPr>
              <a:t>为</a:t>
            </a:r>
            <a:r>
              <a:rPr lang="en-US" altLang="zh-CN" sz="2800">
                <a:ea typeface="SimSun" charset="0"/>
              </a:rPr>
              <a:t> 15 / sizeof(char) </a:t>
            </a:r>
            <a:r>
              <a:rPr lang="zh-CN" altLang="en-US" sz="2800">
                <a:ea typeface="SimSun" charset="0"/>
              </a:rPr>
              <a:t>也就是</a:t>
            </a:r>
            <a:r>
              <a:rPr lang="en-US" altLang="zh-CN" sz="2800">
                <a:ea typeface="SimSun" charset="0"/>
              </a:rPr>
              <a:t> 15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这个意思是，当字符串长度小于</a:t>
            </a:r>
            <a:r>
              <a:rPr lang="en-US" altLang="zh-CN" sz="2800">
                <a:ea typeface="SimSun" charset="0"/>
              </a:rPr>
              <a:t> 16 </a:t>
            </a:r>
            <a:r>
              <a:rPr lang="zh-CN" altLang="en-US" sz="2800">
                <a:ea typeface="SimSun" charset="0"/>
              </a:rPr>
              <a:t>字节时，不是像</a:t>
            </a:r>
            <a:r>
              <a:rPr lang="en-US" altLang="zh-CN" sz="2800">
                <a:ea typeface="SimSun" charset="0"/>
              </a:rPr>
              <a:t> vector </a:t>
            </a:r>
            <a:r>
              <a:rPr lang="zh-CN" altLang="en-US" sz="2800">
                <a:ea typeface="SimSun" charset="0"/>
              </a:rPr>
              <a:t>一样把数据存在堆上（通过</a:t>
            </a:r>
            <a:r>
              <a:rPr lang="en-US" altLang="zh-CN" sz="2800">
                <a:ea typeface="SimSun" charset="0"/>
              </a:rPr>
              <a:t> new </a:t>
            </a:r>
            <a:r>
              <a:rPr lang="zh-CN" altLang="en-US" sz="2800">
                <a:ea typeface="SimSun" charset="0"/>
              </a:rPr>
              <a:t>分配的），而是存储在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里。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800">
                <a:ea typeface="SimSun" charset="0"/>
              </a:rPr>
              <a:t>这称之为小字符串优化，小字符串的上限是</a:t>
            </a:r>
            <a:r>
              <a:rPr lang="en-US" altLang="zh-CN" sz="2800">
                <a:ea typeface="SimSun" charset="0"/>
              </a:rPr>
              <a:t> 15 </a:t>
            </a:r>
            <a:r>
              <a:rPr lang="zh-CN" altLang="en-US" sz="2800">
                <a:ea typeface="SimSun" charset="0"/>
              </a:rPr>
              <a:t>字节，而不是</a:t>
            </a:r>
            <a:r>
              <a:rPr lang="en-US" altLang="zh-CN" sz="2800">
                <a:ea typeface="SimSun" charset="0"/>
              </a:rPr>
              <a:t> 16 </a:t>
            </a:r>
            <a:r>
              <a:rPr lang="zh-CN" altLang="en-US" sz="2800">
                <a:ea typeface="SimSun" charset="0"/>
              </a:rPr>
              <a:t>字节，为什么？看到这里的</a:t>
            </a:r>
            <a:r>
              <a:rPr lang="en-US" altLang="zh-CN" sz="2800">
                <a:ea typeface="SimSun" charset="0"/>
              </a:rPr>
              <a:t> _S_local_capacity + 1 </a:t>
            </a:r>
            <a:r>
              <a:rPr lang="zh-CN" altLang="en-US" sz="2800">
                <a:ea typeface="SimSun" charset="0"/>
              </a:rPr>
              <a:t>了没，他是为了给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留个空位，为的是让</a:t>
            </a:r>
            <a:r>
              <a:rPr lang="en-US" altLang="zh-CN" sz="2800">
                <a:ea typeface="SimSun" charset="0"/>
              </a:rPr>
              <a:t> c_str </a:t>
            </a:r>
            <a:r>
              <a:rPr lang="zh-CN" altLang="en-US" sz="2800">
                <a:ea typeface="SimSun" charset="0"/>
              </a:rPr>
              <a:t>总能正常得到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结尾字符串。所以因为要支持</a:t>
            </a:r>
            <a:r>
              <a:rPr lang="en-US" altLang="zh-CN" sz="2800">
                <a:ea typeface="SimSun" charset="0"/>
              </a:rPr>
              <a:t> c_str</a:t>
            </a:r>
            <a:r>
              <a:rPr lang="zh-CN" altLang="en-US" sz="2800">
                <a:ea typeface="SimSun" charset="0"/>
              </a:rPr>
              <a:t>，</a:t>
            </a:r>
            <a:r>
              <a:rPr lang="en-US" altLang="zh-CN" sz="2800">
                <a:ea typeface="SimSun" charset="0"/>
              </a:rPr>
              <a:t>string </a:t>
            </a:r>
            <a:r>
              <a:rPr lang="zh-CN" altLang="en-US" sz="2800">
                <a:ea typeface="SimSun" charset="0"/>
              </a:rPr>
              <a:t>其实比</a:t>
            </a:r>
            <a:r>
              <a:rPr lang="en-US" altLang="zh-CN" sz="2800">
                <a:ea typeface="SimSun" charset="0"/>
              </a:rPr>
              <a:t> vector </a:t>
            </a:r>
            <a:r>
              <a:rPr lang="zh-CN" altLang="en-US" sz="2800">
                <a:ea typeface="SimSun" charset="0"/>
              </a:rPr>
              <a:t>多一个负担：需要额外一个字节的空间来存放</a:t>
            </a:r>
            <a:r>
              <a:rPr lang="en-US" altLang="zh-CN" sz="2800">
                <a:ea typeface="SimSun" charset="0"/>
              </a:rPr>
              <a:t> ‘\0’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的小字符串优化</a:t>
            </a:r>
            <a:endParaRPr 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函数也经过了特殊处理。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9540" y="4425950"/>
            <a:ext cx="6852920" cy="2081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970" y="2833370"/>
            <a:ext cx="68294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内存分布示意图</a:t>
            </a:r>
            <a:endParaRPr lang="zh-CN" altLang="en-US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0960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_M_dataplus._M_p</a:t>
            </a:r>
            <a:endParaRPr lang="en-US" sz="120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74980" y="20383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0173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327025" y="25958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  <a:endParaRPr 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225298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_M_string_length</a:t>
            </a:r>
            <a:endParaRPr lang="en-US" sz="1400"/>
          </a:p>
        </p:txBody>
      </p:sp>
      <p:sp>
        <p:nvSpPr>
          <p:cNvPr id="10" name="Rectangles 9"/>
          <p:cNvSpPr/>
          <p:nvPr/>
        </p:nvSpPr>
        <p:spPr>
          <a:xfrm>
            <a:off x="389636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_M_allocated_capacity</a:t>
            </a:r>
            <a:endParaRPr lang="en-US" sz="1100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7455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3896360" y="201739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_M_local_buf</a:t>
            </a:r>
            <a:endParaRPr lang="en-US" sz="1100"/>
          </a:p>
        </p:txBody>
      </p:sp>
      <p:sp>
        <p:nvSpPr>
          <p:cNvPr id="13" name="Rectangles 12"/>
          <p:cNvSpPr/>
          <p:nvPr/>
        </p:nvSpPr>
        <p:spPr>
          <a:xfrm>
            <a:off x="5539740" y="157289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100"/>
              <a:t>(unused)</a:t>
            </a:r>
            <a:endParaRPr lang="en-US" sz="1100"/>
          </a:p>
        </p:txBody>
      </p:sp>
      <p:sp>
        <p:nvSpPr>
          <p:cNvPr id="3" name="Text Box 2"/>
          <p:cNvSpPr txBox="1"/>
          <p:nvPr/>
        </p:nvSpPr>
        <p:spPr>
          <a:xfrm>
            <a:off x="2252980" y="2758440"/>
            <a:ext cx="359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sizeof(string)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32 </a:t>
            </a:r>
            <a:r>
              <a:rPr lang="zh-CN" altLang="en-US">
                <a:ea typeface="SimSun" charset="0"/>
              </a:rPr>
              <a:t>字节</a:t>
            </a:r>
            <a:endParaRPr lang="zh-CN" altLang="en-US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91615" y="3442970"/>
            <a:ext cx="50596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len, capacity] </a:t>
            </a:r>
            <a:r>
              <a:rPr lang="zh-CN" altLang="en-US">
                <a:ea typeface="SimSun" charset="0"/>
              </a:rPr>
              <a:t>构型。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其中最后的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当字符串长度小于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时，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还和局部小字符串缓存共享了空间。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_M_local_buf </a:t>
            </a:r>
            <a:r>
              <a:rPr lang="zh-CN" altLang="en-US">
                <a:ea typeface="SimSun" charset="0"/>
              </a:rPr>
              <a:t>是物理让字符串比较小的时候能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存储在栈上，如果超过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字节再去堆上分配空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间。这样能节省</a:t>
            </a:r>
            <a:r>
              <a:rPr lang="en-US" altLang="zh-CN">
                <a:ea typeface="SimSun" charset="0"/>
              </a:rPr>
              <a:t> new/delete </a:t>
            </a:r>
            <a:r>
              <a:rPr lang="zh-CN" altLang="en-US">
                <a:ea typeface="SimSun" charset="0"/>
              </a:rPr>
              <a:t>的一点性能开销。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“helloworld” </a:t>
            </a:r>
            <a:r>
              <a:rPr lang="zh-CN" altLang="en-US">
                <a:ea typeface="SimSun" charset="0"/>
              </a:rPr>
              <a:t>这个字符串只有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字节，他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实际上是存储在栈上的，这时</a:t>
            </a:r>
            <a:r>
              <a:rPr lang="en-US" altLang="zh-CN">
                <a:ea typeface="SimSun" charset="0"/>
              </a:rPr>
              <a:t> _M_p </a:t>
            </a:r>
            <a:r>
              <a:rPr lang="zh-CN" altLang="en-US">
                <a:ea typeface="SimSun" charset="0"/>
              </a:rPr>
              <a:t>会被设置为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指向</a:t>
            </a:r>
            <a:r>
              <a:rPr lang="en-US" altLang="zh-CN">
                <a:ea typeface="SimSun" charset="0"/>
              </a:rPr>
              <a:t> _M_local_buf </a:t>
            </a:r>
            <a:r>
              <a:rPr lang="zh-CN" altLang="en-US">
                <a:ea typeface="SimSun" charset="0"/>
              </a:rPr>
              <a:t>的首地址。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不过对于大字符串，这多出来的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字节</a:t>
            </a:r>
            <a:r>
              <a:rPr lang="en-US" altLang="zh-CN">
                <a:ea typeface="SimSun" charset="0"/>
              </a:rPr>
              <a:t> (unused)</a:t>
            </a:r>
            <a:endParaRPr lang="en-US" altLang="zh-CN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是完全浪费掉的，但也不亏，就当是为了对齐到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32 </a:t>
            </a:r>
            <a:r>
              <a:rPr lang="zh-CN" altLang="en-US">
                <a:ea typeface="SimSun" charset="0"/>
              </a:rPr>
              <a:t>字节而故意留的</a:t>
            </a:r>
            <a:r>
              <a:rPr lang="en-US" altLang="zh-CN">
                <a:ea typeface="SimSun" charset="0"/>
              </a:rPr>
              <a:t> padding </a:t>
            </a:r>
            <a:r>
              <a:rPr lang="zh-CN" altLang="en-US">
                <a:ea typeface="SimSun" charset="0"/>
              </a:rPr>
              <a:t>了。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>
                <a:ea typeface="SimSun" charset="0"/>
              </a:rPr>
              <a:t>内存分布示意图</a:t>
            </a:r>
            <a:endParaRPr lang="zh-CN" altLang="en-US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9057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_M_start</a:t>
            </a:r>
            <a:endParaRPr lang="en-US" sz="120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55955" y="21018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0575" y="20808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08000" y="26593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  <a:endParaRPr 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243395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_M_finish</a:t>
            </a:r>
            <a:endParaRPr lang="en-US" sz="1400"/>
          </a:p>
        </p:txBody>
      </p:sp>
      <p:sp>
        <p:nvSpPr>
          <p:cNvPr id="10" name="Rectangles 9"/>
          <p:cNvSpPr/>
          <p:nvPr/>
        </p:nvSpPr>
        <p:spPr>
          <a:xfrm>
            <a:off x="407733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100"/>
              <a:t>_M_end_of_storage</a:t>
            </a:r>
            <a:endParaRPr lang="en-US" sz="1100"/>
          </a:p>
        </p:txBody>
      </p:sp>
      <p:sp>
        <p:nvSpPr>
          <p:cNvPr id="3" name="Text Box 2"/>
          <p:cNvSpPr txBox="1"/>
          <p:nvPr/>
        </p:nvSpPr>
        <p:spPr>
          <a:xfrm>
            <a:off x="2165985" y="2715895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sizeof(vector)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ea typeface="SimSun" charset="0"/>
              </a:rPr>
              <a:t>24 </a:t>
            </a:r>
            <a:r>
              <a:rPr lang="zh-CN" altLang="en-US">
                <a:ea typeface="SimSun" charset="0"/>
              </a:rPr>
              <a:t>字节</a:t>
            </a:r>
            <a:endParaRPr lang="zh-CN" altLang="en-US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5455" y="2461895"/>
            <a:ext cx="5383530" cy="2205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75" y="5455285"/>
            <a:ext cx="5668010" cy="14027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37820" y="4667250"/>
            <a:ext cx="60121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ptr + len, ptr + capacity] </a:t>
            </a:r>
            <a:r>
              <a:rPr lang="zh-CN" altLang="en-US">
                <a:ea typeface="SimSun" charset="0"/>
              </a:rPr>
              <a:t>构型。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>
                <a:ea typeface="SimSun" charset="0"/>
              </a:rPr>
              <a:t>没有采用小字符串优化</a:t>
            </a:r>
            <a:r>
              <a:rPr lang="en-US" altLang="zh-CN">
                <a:ea typeface="SimSun" charset="0"/>
              </a:rPr>
              <a:t>…</a:t>
            </a:r>
            <a:r>
              <a:rPr lang="zh-CN">
                <a:ea typeface="SimSun" charset="0"/>
              </a:rPr>
              <a:t>这是因为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面对的都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char</a:t>
            </a:r>
            <a:r>
              <a:rPr lang="zh-CN" altLang="en-US">
                <a:ea typeface="SimSun" charset="0"/>
              </a:rPr>
              <a:t>，</a:t>
            </a:r>
            <a:r>
              <a:rPr lang="en-US" altLang="zh-CN">
                <a:ea typeface="SimSun" charset="0"/>
              </a:rPr>
              <a:t>wchar_t </a:t>
            </a:r>
            <a:r>
              <a:rPr lang="zh-CN" altLang="en-US">
                <a:ea typeface="SimSun" charset="0"/>
              </a:rPr>
              <a:t>这种比较小的类型，且用户常用的字符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串往往比较短很容易放进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字节的局部栈空间里；然而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面对的往往是比较大的数据结构，有时还有智能指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针，</a:t>
            </a:r>
            <a:r>
              <a:rPr lang="en-US" altLang="zh-CN">
                <a:ea typeface="SimSun" charset="0"/>
              </a:rPr>
              <a:t>std::thread </a:t>
            </a:r>
            <a:r>
              <a:rPr lang="zh-CN" altLang="en-US">
                <a:ea typeface="SimSun" charset="0"/>
              </a:rPr>
              <a:t>这种具有非平凡构造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析构函数的类型。对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来说保障</a:t>
            </a:r>
            <a:r>
              <a:rPr lang="en-US" altLang="zh-CN">
                <a:ea typeface="SimSun" charset="0"/>
              </a:rPr>
              <a:t> RAII </a:t>
            </a:r>
            <a:r>
              <a:rPr lang="zh-CN" altLang="en-US">
                <a:ea typeface="SimSun" charset="0"/>
              </a:rPr>
              <a:t>的安全更重要，所以没有冒险优化。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800"/>
              <a:t>append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resize </a:t>
            </a:r>
            <a:r>
              <a:rPr lang="zh-CN" altLang="en-US" sz="2800">
                <a:ea typeface="SimSun" charset="0"/>
              </a:rPr>
              <a:t>都会去调用</a:t>
            </a:r>
            <a:r>
              <a:rPr lang="en-US" altLang="zh-CN" sz="2800">
                <a:ea typeface="SimSun" charset="0"/>
              </a:rPr>
              <a:t> _M_append </a:t>
            </a:r>
            <a:r>
              <a:rPr lang="zh-CN" altLang="en-US" sz="2800">
                <a:ea typeface="SimSun" charset="0"/>
              </a:rPr>
              <a:t>这个内部函数。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他会检测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以后是否超过容量，决定是否要扩容数组。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005" y="2768600"/>
            <a:ext cx="6777355" cy="408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compare </a:t>
            </a:r>
            <a:r>
              <a:rPr lang="zh-CN" altLang="en-US" sz="2800">
                <a:ea typeface="SimSun" charset="0"/>
              </a:rPr>
              <a:t>等函数涉及到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结尾字符串的版本，都会调用</a:t>
            </a:r>
            <a:r>
              <a:rPr lang="en-US" altLang="zh-CN" sz="2800">
                <a:ea typeface="SimSun" charset="0"/>
              </a:rPr>
              <a:t> char_traits </a:t>
            </a:r>
            <a:r>
              <a:rPr lang="zh-CN" altLang="en-US" sz="2800">
                <a:ea typeface="SimSun" charset="0"/>
              </a:rPr>
              <a:t>中的方法，方便用户通过模板扩展（性能上或功能上）。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例如：</a:t>
            </a:r>
            <a:r>
              <a:rPr lang="en-US" altLang="zh-CN" sz="2800">
                <a:ea typeface="SimSun" charset="0"/>
              </a:rPr>
              <a:t>basic_string&lt;char, my_simd_char_traits&gt;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090" y="3136900"/>
            <a:ext cx="744918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char_traits </a:t>
            </a:r>
            <a:r>
              <a:rPr lang="zh-CN" altLang="en-US">
                <a:ea typeface="SimSun" charset="0"/>
              </a:rPr>
              <a:t>内函数的实现</a:t>
            </a:r>
            <a:endParaRPr lang="en-US" altLang="zh-CN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000" y="1600200"/>
            <a:ext cx="5324475" cy="45262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5080" y="1600200"/>
            <a:ext cx="50774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9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ASCII </a:t>
            </a:r>
            <a:r>
              <a:rPr lang="zh-CN" altLang="en-US">
                <a:ea typeface="SimSun" charset="0"/>
              </a:rPr>
              <a:t>码的局限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70" y="1600200"/>
            <a:ext cx="6490335" cy="4526280"/>
          </a:xfrm>
        </p:spPr>
        <p:txBody>
          <a:bodyPr/>
          <a:p>
            <a:r>
              <a:rPr lang="zh-CN" altLang="en-US" sz="2000">
                <a:ea typeface="SimSun" charset="0"/>
              </a:rPr>
              <a:t>一开始的计算机是美国人发明的，他们只考虑到自己方便，设计了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码表，建立了英文字母和标点符号到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的一一映射。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后来计算机普及到世界各地，问题来了：并不是所有国家都说英语！例如拉丁语也是由字母构成，好在当年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只占用了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的部分，而一个字节（</a:t>
            </a:r>
            <a:r>
              <a:rPr lang="en-US" altLang="zh-CN" sz="2000">
                <a:ea typeface="SimSun" charset="0"/>
              </a:rPr>
              <a:t>char </a:t>
            </a:r>
            <a:r>
              <a:rPr lang="zh-CN" altLang="en-US" sz="2000">
                <a:ea typeface="SimSun" charset="0"/>
              </a:rPr>
              <a:t>类型）可以表示的范围是</a:t>
            </a:r>
            <a:r>
              <a:rPr lang="en-US" altLang="zh-CN" sz="2000">
                <a:ea typeface="SimSun" charset="0"/>
              </a:rPr>
              <a:t> 0x00~0xFF</a:t>
            </a:r>
            <a:r>
              <a:rPr lang="zh-CN" altLang="en-US" sz="2000">
                <a:ea typeface="SimSun" charset="0"/>
              </a:rPr>
              <a:t>，因此只需把这</a:t>
            </a:r>
            <a:r>
              <a:rPr lang="en-US" altLang="zh-CN" sz="2000">
                <a:ea typeface="SimSun" charset="0"/>
              </a:rPr>
              <a:t> 0x80~0xFF </a:t>
            </a:r>
            <a:r>
              <a:rPr lang="zh-CN" altLang="en-US" sz="2000">
                <a:ea typeface="SimSun" charset="0"/>
              </a:rPr>
              <a:t>的部分映射为拉丁字母和其他标点符号等等，这就是后来的“扩展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码”。</a:t>
            </a:r>
            <a:endParaRPr lang="zh-CN" altLang="en-US" sz="2000">
              <a:ea typeface="SimSun" charset="0"/>
            </a:endParaRPr>
          </a:p>
          <a:p>
            <a:endParaRPr lang="zh-CN" altLang="en-US" sz="200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03090" y="64897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https://www.asciim.cn/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3090" y="1113155"/>
            <a:ext cx="524891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计算机如何表示中文？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然而，扩展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码只是加入了拉丁字母和一些花里胡哨的标点符号，并没有解决其他语言该如何表示的问题。因为不是所有语言都只有寥寥几个字母就能表示的，例如某款语言具有上万个字符（没错就是我现在用的这个语言）。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为此，各个国家自己内部提出了自己的编码格式，例如中国大陆推出了</a:t>
            </a:r>
            <a:r>
              <a:rPr lang="en-US" altLang="zh-CN" sz="2400">
                <a:ea typeface="SimSun" charset="0"/>
              </a:rPr>
              <a:t> GBK </a:t>
            </a:r>
            <a:r>
              <a:rPr lang="zh-CN" altLang="en-US" sz="2400">
                <a:ea typeface="SimSun" charset="0"/>
              </a:rPr>
              <a:t>编码格式表示简体中文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，中国的港澳台地区则推出了</a:t>
            </a:r>
            <a:r>
              <a:rPr lang="en-US" altLang="zh-CN" sz="2400">
                <a:ea typeface="SimSun" charset="0"/>
              </a:rPr>
              <a:t> BIG-5 </a:t>
            </a:r>
            <a:r>
              <a:rPr lang="zh-CN" altLang="en-US" sz="2400">
                <a:ea typeface="SimSun" charset="0"/>
              </a:rPr>
              <a:t>编码格式表示繁体中文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，日本又推出了</a:t>
            </a:r>
            <a:r>
              <a:rPr lang="en-US" altLang="zh-CN" sz="2400">
                <a:ea typeface="SimSun" charset="0"/>
              </a:rPr>
              <a:t> Shift-JIS </a:t>
            </a:r>
            <a:r>
              <a:rPr lang="zh-CN" altLang="en-US" sz="2400">
                <a:ea typeface="SimSun" charset="0"/>
              </a:rPr>
              <a:t>编码格式表示日语的字符</a:t>
            </a:r>
            <a:r>
              <a:rPr lang="en-US" altLang="zh-CN" sz="2400">
                <a:ea typeface="SimSun" charset="0"/>
              </a:rPr>
              <a:t>……</a:t>
            </a:r>
            <a:r>
              <a:rPr lang="zh-CN" altLang="en-US" sz="2400">
                <a:ea typeface="SimSun" charset="0"/>
              </a:rPr>
              <a:t>再后来，为了促进两岸统一，中国又有了包含同时简体和繁体的</a:t>
            </a:r>
            <a:r>
              <a:rPr lang="en-US" altLang="zh-CN" sz="2400">
                <a:ea typeface="SimSun" charset="0"/>
              </a:rPr>
              <a:t> GB18030 </a:t>
            </a:r>
            <a:r>
              <a:rPr lang="zh-CN" altLang="en-US" sz="2400">
                <a:ea typeface="SimSun" charset="0"/>
              </a:rPr>
              <a:t>编码，包含了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27484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个汉字。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但是随着富连网的普及，很多网站都会跨国访问，如果你的电脑配置为</a:t>
            </a:r>
            <a:r>
              <a:rPr lang="en-US" altLang="zh-CN" sz="2400">
                <a:ea typeface="SimSun" charset="0"/>
                <a:sym typeface="+mn-ea"/>
              </a:rPr>
              <a:t> GBK</a:t>
            </a:r>
            <a:r>
              <a:rPr lang="zh-CN" altLang="en-US" sz="2400">
                <a:ea typeface="SimSun" charset="0"/>
                <a:sym typeface="+mn-ea"/>
              </a:rPr>
              <a:t>，那么看到其他编码格式的网站就会出现乱码。如何统一世界上这么多文字的编码？所以出现了俗称“万国码”的</a:t>
            </a:r>
            <a:r>
              <a:rPr lang="en-US" altLang="zh-CN" sz="2400">
                <a:ea typeface="SimSun" charset="0"/>
                <a:sym typeface="+mn-ea"/>
              </a:rPr>
              <a:t> Unicode</a:t>
            </a:r>
            <a:r>
              <a:rPr lang="zh-CN" altLang="en-US" sz="2400">
                <a:ea typeface="SimSun" charset="0"/>
                <a:sym typeface="+mn-ea"/>
              </a:rPr>
              <a:t>。他给世界上所有的字符编码，从英文字母到中文汉字到古埃及象形文字，现在全部都可以用一个</a:t>
            </a:r>
            <a:r>
              <a:rPr lang="en-US" altLang="zh-CN" sz="2400">
                <a:ea typeface="SimSun" charset="0"/>
                <a:sym typeface="+mn-ea"/>
              </a:rPr>
              <a:t> 0x000000~0x10FFFF </a:t>
            </a:r>
            <a:r>
              <a:rPr lang="zh-CN" altLang="en-US" sz="2400">
                <a:ea typeface="SimSun" charset="0"/>
                <a:sym typeface="+mn-ea"/>
              </a:rPr>
              <a:t>的整数表示了，是不是很暴力？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暴力解决：</a:t>
            </a:r>
            <a:r>
              <a:rPr lang="en-US"/>
              <a:t>UTF-32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但是</a:t>
            </a:r>
            <a:r>
              <a:rPr lang="en-US" altLang="zh-CN">
                <a:ea typeface="SimSun" charset="0"/>
              </a:rPr>
              <a:t> Unicode </a:t>
            </a:r>
            <a:r>
              <a:rPr lang="zh-CN" altLang="en-US">
                <a:ea typeface="SimSun" charset="0"/>
              </a:rPr>
              <a:t>表只解决了把全世界所有字符映射到一个整数的问题，没有解决如何把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ea typeface="SimSun" charset="0"/>
                <a:sym typeface="+mn-ea"/>
              </a:rPr>
              <a:t>0x000000~0x10FFFF </a:t>
            </a:r>
            <a:r>
              <a:rPr lang="zh-CN" altLang="en-US">
                <a:ea typeface="SimSun" charset="0"/>
                <a:sym typeface="+mn-ea"/>
              </a:rPr>
              <a:t>这些整数塞进只能表示</a:t>
            </a:r>
            <a:r>
              <a:rPr lang="en-US" altLang="zh-CN">
                <a:ea typeface="SimSun" charset="0"/>
                <a:sym typeface="+mn-ea"/>
              </a:rPr>
              <a:t> 0x00~0xFF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类型的问题。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如何用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表示这么宽的字符？有很多种解决方案。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一种方案是：索性放弃</a:t>
            </a:r>
            <a:r>
              <a:rPr lang="en-US" altLang="zh-CN">
                <a:ea typeface="SimSun" charset="0"/>
                <a:sym typeface="+mn-ea"/>
              </a:rPr>
              <a:t> char</a:t>
            </a:r>
            <a:r>
              <a:rPr lang="zh-CN" altLang="en-US">
                <a:ea typeface="SimSun" charset="0"/>
                <a:sym typeface="+mn-ea"/>
              </a:rPr>
              <a:t>，改用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做字符类型。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在</a:t>
            </a:r>
            <a:r>
              <a:rPr lang="en-US" altLang="zh-CN">
                <a:ea typeface="SimSun" charset="0"/>
                <a:sym typeface="+mn-ea"/>
              </a:rPr>
              <a:t> Linux </a:t>
            </a:r>
            <a:r>
              <a:rPr lang="zh-CN" altLang="en-US">
                <a:ea typeface="SimSun" charset="0"/>
                <a:sym typeface="+mn-ea"/>
              </a:rPr>
              <a:t>上为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字节，完全足够表示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这</a:t>
            </a:r>
            <a:r>
              <a:rPr lang="en-US" altLang="zh-CN">
                <a:ea typeface="SimSun" charset="0"/>
                <a:sym typeface="+mn-ea"/>
              </a:rPr>
              <a:t> 0x000000~0x10FFFF </a:t>
            </a:r>
            <a:r>
              <a:rPr lang="zh-CN" altLang="en-US">
                <a:ea typeface="SimSun" charset="0"/>
                <a:sym typeface="+mn-ea"/>
              </a:rPr>
              <a:t>的范围，甚至还有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字节浪费。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wchar_t </a:t>
            </a:r>
            <a:r>
              <a:rPr lang="zh-CN" altLang="en-US">
                <a:ea typeface="SimSun" charset="0"/>
              </a:rPr>
              <a:t>的普及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zh-CN" altLang="en-US">
                <a:ea typeface="SimSun" charset="0"/>
                <a:sym typeface="+mn-ea"/>
              </a:rPr>
              <a:t>所以他们提议：以后用</a:t>
            </a:r>
            <a:r>
              <a:rPr lang="en-US" altLang="zh-CN">
                <a:ea typeface="SimSun" charset="0"/>
                <a:sym typeface="+mn-ea"/>
              </a:rPr>
              <a:t> const wchar_t * </a:t>
            </a:r>
            <a:r>
              <a:rPr lang="zh-CN" altLang="en-US">
                <a:ea typeface="SimSun" charset="0"/>
                <a:sym typeface="+mn-ea"/>
              </a:rPr>
              <a:t>代替</a:t>
            </a:r>
            <a:r>
              <a:rPr lang="en-US" altLang="zh-CN">
                <a:ea typeface="SimSun" charset="0"/>
                <a:sym typeface="+mn-ea"/>
              </a:rPr>
              <a:t> const char *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或者继续用</a:t>
            </a:r>
            <a:r>
              <a:rPr lang="en-US" altLang="zh-CN">
                <a:ea typeface="SimSun" charset="0"/>
                <a:sym typeface="+mn-ea"/>
              </a:rPr>
              <a:t> const char * </a:t>
            </a:r>
            <a:r>
              <a:rPr lang="zh-CN" altLang="en-US">
                <a:ea typeface="SimSun" charset="0"/>
                <a:sym typeface="+mn-ea"/>
              </a:rPr>
              <a:t>也行，不过要注意四个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一组。并且现在</a:t>
            </a:r>
            <a:r>
              <a:rPr lang="en-US" altLang="zh-CN">
                <a:ea typeface="SimSun" charset="0"/>
                <a:sym typeface="+mn-ea"/>
              </a:rPr>
              <a:t> ‘\0’ </a:t>
            </a:r>
            <a:r>
              <a:rPr lang="zh-CN" altLang="en-US">
                <a:ea typeface="SimSun" charset="0"/>
                <a:sym typeface="+mn-ea"/>
              </a:rPr>
              <a:t>也不能用作结束符了，因为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的最高位始终</a:t>
            </a:r>
            <a:r>
              <a:rPr lang="en-US" altLang="zh-CN">
                <a:ea typeface="SimSun" charset="0"/>
                <a:sym typeface="+mn-ea"/>
              </a:rPr>
              <a:t> 0</a:t>
            </a:r>
            <a:r>
              <a:rPr lang="zh-CN" altLang="en-US">
                <a:ea typeface="SimSun" charset="0"/>
                <a:sym typeface="+mn-ea"/>
              </a:rPr>
              <a:t>（因为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只有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字节，</a:t>
            </a:r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字节有一个字节总是为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的），这会导致现有的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语言函数用不了，例如</a:t>
            </a:r>
            <a:r>
              <a:rPr lang="en-US" altLang="zh-CN">
                <a:ea typeface="SimSun" charset="0"/>
                <a:sym typeface="+mn-ea"/>
              </a:rPr>
              <a:t> strlen(s) </a:t>
            </a:r>
            <a:r>
              <a:rPr lang="zh-CN" altLang="en-US">
                <a:ea typeface="SimSun" charset="0"/>
                <a:sym typeface="+mn-ea"/>
              </a:rPr>
              <a:t>现在总是会返回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了。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因此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语言为了适应这个变化，推出了专门针对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wcslen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wcscpy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wmemset </a:t>
            </a:r>
            <a:r>
              <a:rPr lang="zh-CN" altLang="en-US">
                <a:ea typeface="SimSun" charset="0"/>
                <a:sym typeface="+mn-ea"/>
              </a:rPr>
              <a:t>等函数。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ea typeface="SimSun" charset="0"/>
                <a:sym typeface="+mn-ea"/>
              </a:rPr>
              <a:t>Windows </a:t>
            </a:r>
            <a:r>
              <a:rPr lang="zh-CN" altLang="en-US">
                <a:ea typeface="SimSun" charset="0"/>
                <a:sym typeface="+mn-ea"/>
              </a:rPr>
              <a:t>也赶紧推出</a:t>
            </a:r>
            <a:r>
              <a:rPr lang="en-US" altLang="zh-CN">
                <a:ea typeface="SimSun" charset="0"/>
                <a:sym typeface="+mn-ea"/>
              </a:rPr>
              <a:t> LoadLibraryA </a:t>
            </a:r>
            <a:r>
              <a:rPr lang="zh-CN" altLang="en-US">
                <a:ea typeface="SimSun" charset="0"/>
                <a:sym typeface="+mn-ea"/>
              </a:rPr>
              <a:t>和</a:t>
            </a:r>
            <a:r>
              <a:rPr lang="en-US" altLang="zh-CN">
                <a:ea typeface="SimSun" charset="0"/>
                <a:sym typeface="+mn-ea"/>
              </a:rPr>
              <a:t> LoadLibraryW </a:t>
            </a:r>
            <a:r>
              <a:rPr lang="zh-CN" altLang="en-US">
                <a:ea typeface="SimSun" charset="0"/>
                <a:sym typeface="+mn-ea"/>
              </a:rPr>
              <a:t>两个版本，分别伺候喜欢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和喜欢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的不同用户群体。</a:t>
            </a:r>
            <a:endParaRPr lang="zh-CN" altLang="en-US">
              <a:ea typeface="SimSun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UTF-32 </a:t>
            </a:r>
            <a:r>
              <a:rPr lang="zh-CN" altLang="en-US">
                <a:ea typeface="SimSun" charset="0"/>
              </a:rPr>
              <a:t>的弊端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800">
                <a:ea typeface="SimSun" charset="0"/>
              </a:rPr>
              <a:t>但是美国人和中国人又不高兴了。来听听他们说了啥：</a:t>
            </a:r>
            <a:endParaRPr lang="zh-CN" sz="2800">
              <a:ea typeface="SimSun" charset="0"/>
            </a:endParaRPr>
          </a:p>
          <a:p>
            <a:r>
              <a:rPr lang="zh-CN" sz="2800">
                <a:ea typeface="SimSun" charset="0"/>
                <a:sym typeface="+mn-ea"/>
              </a:rPr>
              <a:t>美国人：我趣！我本来英文字母只需要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字节就能表示了，凭什么为了你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中国人：</a:t>
            </a:r>
            <a:r>
              <a:rPr lang="zh-CN" sz="2800">
                <a:ea typeface="SimSun" charset="0"/>
                <a:sym typeface="+mn-ea"/>
              </a:rPr>
              <a:t>我趣！我本来中文汉字只需要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字节就能表示了（</a:t>
            </a:r>
            <a:r>
              <a:rPr lang="zh-CN" altLang="en-US" sz="2800">
                <a:ea typeface="SimSun" charset="0"/>
                <a:sym typeface="+mn-ea"/>
              </a:rPr>
              <a:t>27484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个汉字，在</a:t>
            </a:r>
            <a:r>
              <a:rPr lang="en-US" altLang="zh-CN" sz="2800">
                <a:ea typeface="SimSun" charset="0"/>
                <a:sym typeface="+mn-ea"/>
              </a:rPr>
              <a:t> 65536 </a:t>
            </a:r>
            <a:r>
              <a:rPr lang="zh-CN" altLang="en-US" sz="2800">
                <a:ea typeface="SimSun" charset="0"/>
                <a:sym typeface="+mn-ea"/>
              </a:rPr>
              <a:t>的范围内</a:t>
            </a:r>
            <a:r>
              <a:rPr lang="zh-CN" altLang="en-US" sz="2800">
                <a:ea typeface="SimSun" charset="0"/>
                <a:sym typeface="+mn-ea"/>
              </a:rPr>
              <a:t>），凭什么为了你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字节才能表示啊！就为了兼容那些几乎不用的埃及文字？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UTF-16 </a:t>
            </a:r>
            <a:r>
              <a:rPr lang="zh-CN" altLang="en-US">
                <a:ea typeface="SimSun" charset="0"/>
              </a:rPr>
              <a:t>的流行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20" y="1311275"/>
            <a:ext cx="11092180" cy="4526280"/>
          </a:xfrm>
        </p:spPr>
        <p:txBody>
          <a:bodyPr/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编码格式，他的</a:t>
            </a:r>
            <a:r>
              <a:rPr lang="en-US" altLang="zh-CN" sz="2800">
                <a:ea typeface="SimSun" charset="0"/>
                <a:sym typeface="+mn-ea"/>
              </a:rPr>
              <a:t> wchar_t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字节的（实际上就是</a:t>
            </a:r>
            <a:r>
              <a:rPr lang="en-US" altLang="zh-CN" sz="2800">
                <a:ea typeface="SimSun" charset="0"/>
                <a:sym typeface="+mn-ea"/>
              </a:rPr>
              <a:t> unsigned short </a:t>
            </a:r>
            <a:r>
              <a:rPr lang="zh-CN" altLang="en-US" sz="2800">
                <a:ea typeface="SimSun" charset="0"/>
                <a:sym typeface="+mn-ea"/>
              </a:rPr>
              <a:t>的类型别名），广为推行。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等等，不是说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的范围是</a:t>
            </a:r>
            <a:r>
              <a:rPr lang="en-US" altLang="zh-CN" sz="2800">
                <a:ea typeface="SimSun" charset="0"/>
                <a:sym typeface="+mn-ea"/>
              </a:rPr>
              <a:t> 0x000000~0x10FFFF </a:t>
            </a:r>
            <a:r>
              <a:rPr lang="zh-CN" altLang="en-US" sz="2800">
                <a:ea typeface="SimSun" charset="0"/>
                <a:sym typeface="+mn-ea"/>
              </a:rPr>
              <a:t>吗？用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字节只能表示</a:t>
            </a:r>
            <a:r>
              <a:rPr lang="en-US" altLang="zh-CN" sz="2800">
                <a:ea typeface="SimSun" charset="0"/>
                <a:sym typeface="+mn-ea"/>
              </a:rPr>
              <a:t> 0x0000~0xFFFF </a:t>
            </a:r>
            <a:r>
              <a:rPr lang="zh-CN" altLang="en-US" sz="2800">
                <a:ea typeface="SimSun" charset="0"/>
                <a:sym typeface="+mn-ea"/>
              </a:rPr>
              <a:t>的部分（中文汉字在这部分之内）。但是</a:t>
            </a:r>
            <a:r>
              <a:rPr lang="en-US" altLang="zh-CN" sz="2800">
                <a:ea typeface="SimSun" charset="0"/>
                <a:sym typeface="+mn-ea"/>
              </a:rPr>
              <a:t> 0x00FFFF~0x10FFFF </a:t>
            </a:r>
            <a:r>
              <a:rPr lang="zh-CN" altLang="en-US" sz="2800">
                <a:ea typeface="SimSun" charset="0"/>
                <a:sym typeface="+mn-ea"/>
              </a:rPr>
              <a:t>的部分（古埃及文字等）该怎么表示？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这部分字符，会被拆成两个</a:t>
            </a:r>
            <a:r>
              <a:rPr lang="en-US" altLang="zh-CN" sz="2800">
                <a:ea typeface="SimSun" charset="0"/>
                <a:sym typeface="+mn-ea"/>
              </a:rPr>
              <a:t> wchar_t</a:t>
            </a:r>
            <a:r>
              <a:rPr lang="zh-CN" altLang="en-US" sz="2800">
                <a:ea typeface="SimSun" charset="0"/>
                <a:sym typeface="+mn-ea"/>
              </a:rPr>
              <a:t>！拆法很复杂，我就不解释了。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sz="2800">
                <a:ea typeface="SimSun" charset="0"/>
                <a:sym typeface="+mn-ea"/>
              </a:rPr>
              <a:t>美国人虽然有点不高兴，但毕竟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字节总比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字节好，而且也有助于他的产品“</a:t>
            </a:r>
            <a:r>
              <a:rPr lang="en-US" altLang="zh-CN" sz="2800">
                <a:ea typeface="SimSun" charset="0"/>
                <a:sym typeface="+mn-ea"/>
              </a:rPr>
              <a:t>Windows</a:t>
            </a:r>
            <a:r>
              <a:rPr lang="zh-CN" altLang="en-US" sz="2800">
                <a:ea typeface="SimSun" charset="0"/>
                <a:sym typeface="+mn-ea"/>
              </a:rPr>
              <a:t>”畅销世界各地呀，所以最终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系统内部就一致采用了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格式一直沿用至今。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当然，</a:t>
            </a:r>
            <a:r>
              <a:rPr lang="en-US" altLang="zh-CN" sz="2800">
                <a:ea typeface="SimSun" charset="0"/>
                <a:sym typeface="+mn-ea"/>
              </a:rPr>
              <a:t>Windows </a:t>
            </a:r>
            <a:r>
              <a:rPr lang="zh-CN" altLang="en-US" sz="2800">
                <a:ea typeface="SimSun" charset="0"/>
                <a:sym typeface="+mn-ea"/>
              </a:rPr>
              <a:t>为了更好地伺候中国客户，还专门把中文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系统的默认编码格式改成了</a:t>
            </a:r>
            <a:r>
              <a:rPr lang="en-US" altLang="zh-CN" sz="2800">
                <a:ea typeface="SimSun" charset="0"/>
                <a:sym typeface="+mn-ea"/>
              </a:rPr>
              <a:t> GBK</a:t>
            </a:r>
            <a:r>
              <a:rPr lang="zh-CN" altLang="en-US" sz="2800">
                <a:ea typeface="SimSun" charset="0"/>
                <a:sym typeface="+mn-ea"/>
              </a:rPr>
              <a:t>，大大妨碍了程序员编程和国际交流的便利性，可以说是“比尔盖茨，我卸卸你哦”了。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富连网标准编码格式：</a:t>
            </a:r>
            <a:r>
              <a:rPr lang="en-US"/>
              <a:t>UTF-8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p>
            <a:r>
              <a:rPr lang="zh-CN" altLang="en-US" sz="2800">
                <a:ea typeface="SimSun" charset="0"/>
              </a:rPr>
              <a:t>美国人最后还是有点不爽，而且</a:t>
            </a:r>
            <a:r>
              <a:rPr lang="en-US" altLang="zh-CN" sz="2800">
                <a:ea typeface="SimSun" charset="0"/>
              </a:rPr>
              <a:t> UTF-16 </a:t>
            </a:r>
            <a:r>
              <a:rPr lang="zh-CN" altLang="en-US" sz="2800">
                <a:ea typeface="SimSun" charset="0"/>
              </a:rPr>
              <a:t>没法兼容</a:t>
            </a:r>
            <a:r>
              <a:rPr lang="en-US" altLang="zh-CN" sz="2800">
                <a:ea typeface="SimSun" charset="0"/>
              </a:rPr>
              <a:t> ASCII</a:t>
            </a:r>
            <a:r>
              <a:rPr lang="zh-CN" altLang="en-US" sz="2800">
                <a:ea typeface="SimSun" charset="0"/>
              </a:rPr>
              <a:t>，在网络上传输还需要考虑字节序等等各种问题。所以又推出了完全兼容</a:t>
            </a:r>
            <a:r>
              <a:rPr lang="en-US" altLang="zh-CN" sz="2800">
                <a:ea typeface="SimSun" charset="0"/>
              </a:rPr>
              <a:t> ASCII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UTF-8 </a:t>
            </a:r>
            <a:r>
              <a:rPr lang="zh-CN" altLang="en-US" sz="2800">
                <a:ea typeface="SimSun" charset="0"/>
              </a:rPr>
              <a:t>格式。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UTF-32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zh-CN" sz="2800">
                <a:ea typeface="SimSun" charset="0"/>
                <a:sym typeface="+mn-ea"/>
              </a:rPr>
              <a:t>固定为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字节的编码（实际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只有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字节）。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UTF-16 </a:t>
            </a:r>
            <a:r>
              <a:rPr lang="zh-CN" altLang="en-US" sz="2800">
                <a:ea typeface="SimSun" charset="0"/>
              </a:rPr>
              <a:t>是在</a:t>
            </a:r>
            <a:r>
              <a:rPr lang="en-US" altLang="zh-CN" sz="2800">
                <a:ea typeface="SimSun" charset="0"/>
              </a:rPr>
              <a:t> 2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4 </a:t>
            </a:r>
            <a:r>
              <a:rPr lang="zh-CN" altLang="en-US" sz="2800">
                <a:ea typeface="SimSun" charset="0"/>
              </a:rPr>
              <a:t>字节之间变长的编码。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UTF-8 </a:t>
            </a:r>
            <a:r>
              <a:rPr lang="zh-CN" altLang="en-US" sz="2800">
                <a:ea typeface="SimSun" charset="0"/>
                <a:sym typeface="+mn-ea"/>
              </a:rPr>
              <a:t>则是在</a:t>
            </a:r>
            <a:r>
              <a:rPr lang="en-US" altLang="zh-CN" sz="2800">
                <a:ea typeface="SimSun" charset="0"/>
                <a:sym typeface="+mn-ea"/>
              </a:rPr>
              <a:t> 1</a:t>
            </a:r>
            <a:r>
              <a:rPr lang="zh-CN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2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3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4 </a:t>
            </a:r>
            <a:r>
              <a:rPr lang="zh-CN" altLang="en-US" sz="2800">
                <a:ea typeface="SimSun" charset="0"/>
                <a:sym typeface="+mn-ea"/>
              </a:rPr>
              <a:t>字节之间变长的编码。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其中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字节就是</a:t>
            </a:r>
            <a:r>
              <a:rPr lang="en-US" altLang="zh-CN" sz="2800">
                <a:ea typeface="SimSun" charset="0"/>
                <a:sym typeface="+mn-ea"/>
              </a:rPr>
              <a:t> ASCII </a:t>
            </a:r>
            <a:r>
              <a:rPr lang="zh-CN" altLang="en-US" sz="2800">
                <a:ea typeface="SimSun" charset="0"/>
                <a:sym typeface="+mn-ea"/>
              </a:rPr>
              <a:t>部分</a:t>
            </a:r>
            <a:r>
              <a:rPr lang="en-US" altLang="zh-CN" sz="2800">
                <a:ea typeface="SimSun" charset="0"/>
                <a:sym typeface="+mn-ea"/>
              </a:rPr>
              <a:t> 0x00~0x7F</a:t>
            </a:r>
            <a:r>
              <a:rPr lang="zh-CN" altLang="en-US" sz="2800">
                <a:ea typeface="SimSun" charset="0"/>
                <a:sym typeface="+mn-ea"/>
              </a:rPr>
              <a:t>，剩余的部分根据他们在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中的顺序，依次变长。</a:t>
            </a:r>
            <a:r>
              <a:rPr lang="zh-CN" altLang="en-US" sz="2800">
                <a:ea typeface="SimSun" charset="0"/>
              </a:rPr>
              <a:t>作为变长编码的代价，</a:t>
            </a:r>
            <a:r>
              <a:rPr lang="en-US" altLang="zh-CN" sz="2800">
                <a:ea typeface="SimSun" charset="0"/>
              </a:rPr>
              <a:t>UTF-8 </a:t>
            </a:r>
            <a:r>
              <a:rPr lang="zh-CN" altLang="en-US" sz="2800">
                <a:ea typeface="SimSun" charset="0"/>
              </a:rPr>
              <a:t>需要在二进制中浪费很多额外的空间来表示，导致中文汉字需要</a:t>
            </a:r>
            <a:r>
              <a:rPr lang="en-US" altLang="zh-CN" sz="2800">
                <a:ea typeface="SimSun" charset="0"/>
              </a:rPr>
              <a:t> 3 </a:t>
            </a:r>
            <a:r>
              <a:rPr lang="zh-CN" altLang="en-US" sz="2800">
                <a:ea typeface="SimSun" charset="0"/>
              </a:rPr>
              <a:t>字节才能存储。好处是这能完全兼容以前</a:t>
            </a:r>
            <a:r>
              <a:rPr lang="en-US" altLang="zh-CN" sz="2800">
                <a:ea typeface="SimSun" charset="0"/>
              </a:rPr>
              <a:t> const char * </a:t>
            </a:r>
            <a:r>
              <a:rPr lang="zh-CN" altLang="en-US" sz="2800">
                <a:ea typeface="SimSun" charset="0"/>
              </a:rPr>
              <a:t>的那套代码，包括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结尾字符串都可以继续正常使用，不用全换到</a:t>
            </a:r>
            <a:r>
              <a:rPr lang="en-US" altLang="zh-CN" sz="2800">
                <a:ea typeface="SimSun" charset="0"/>
              </a:rPr>
              <a:t> wchar_t </a:t>
            </a:r>
            <a:r>
              <a:rPr lang="zh-CN" altLang="en-US" sz="2800">
                <a:ea typeface="SimSun" charset="0"/>
              </a:rPr>
              <a:t>里来。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小彭老师懒得讲了，直接粘贴图片好了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66255" y="1628775"/>
            <a:ext cx="4130040" cy="452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" y="1241425"/>
            <a:ext cx="5885815" cy="5087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50310" y="6489700"/>
            <a:ext cx="469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https://zhuanlan.zhihu.com/p/427488961</a:t>
            </a:r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读写双方编码格式不同：会导致乱码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  <a:sym typeface="+mn-ea"/>
              </a:rPr>
              <a:t>然而不同的编码格式之间并不兼容。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规定“我”这个字对应的整数是</a:t>
            </a:r>
            <a:r>
              <a:rPr lang="en-US" altLang="zh-CN" sz="2000">
                <a:ea typeface="SimSun" charset="0"/>
                <a:sym typeface="+mn-ea"/>
              </a:rPr>
              <a:t> 0xCED2</a:t>
            </a:r>
            <a:r>
              <a:rPr lang="zh-CN" altLang="en-US" sz="2000">
                <a:ea typeface="SimSun" charset="0"/>
                <a:sym typeface="+mn-ea"/>
              </a:rPr>
              <a:t>，而</a:t>
            </a:r>
            <a:r>
              <a:rPr lang="en-US" altLang="zh-CN" sz="2000">
                <a:ea typeface="SimSun" charset="0"/>
                <a:sym typeface="+mn-ea"/>
              </a:rPr>
              <a:t> Unicode </a:t>
            </a:r>
            <a:r>
              <a:rPr lang="zh-CN" altLang="en-US" sz="2000">
                <a:ea typeface="SimSun" charset="0"/>
                <a:sym typeface="+mn-ea"/>
              </a:rPr>
              <a:t>却规定“我”是</a:t>
            </a:r>
            <a:r>
              <a:rPr lang="en-US" altLang="zh-CN" sz="2000">
                <a:ea typeface="SimSun" charset="0"/>
                <a:sym typeface="+mn-ea"/>
              </a:rPr>
              <a:t> 0x6211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如果一个人用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写了个日记，开头是“我”这个字符。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然后另一个人用</a:t>
            </a:r>
            <a:r>
              <a:rPr lang="en-US" altLang="zh-CN" sz="2000">
                <a:ea typeface="SimSun" charset="0"/>
                <a:sym typeface="+mn-ea"/>
              </a:rPr>
              <a:t> UTF-16 </a:t>
            </a:r>
            <a:r>
              <a:rPr lang="zh-CN" altLang="en-US" sz="2000">
                <a:ea typeface="SimSun" charset="0"/>
                <a:sym typeface="+mn-ea"/>
              </a:rPr>
              <a:t>来打开，那就会看到开头的文字（</a:t>
            </a:r>
            <a:r>
              <a:rPr lang="en-US" altLang="zh-CN" sz="2000">
                <a:ea typeface="SimSun" charset="0"/>
                <a:sym typeface="+mn-ea"/>
              </a:rPr>
              <a:t>0xCED2</a:t>
            </a:r>
            <a:r>
              <a:rPr lang="zh-CN" altLang="en-US" sz="2000">
                <a:ea typeface="SimSun" charset="0"/>
                <a:sym typeface="+mn-ea"/>
              </a:rPr>
              <a:t>）被显示成：</a:t>
            </a:r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例如微软的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在中国发售时，就会默认采用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GB18030 </a:t>
            </a:r>
            <a:r>
              <a:rPr lang="zh-CN" altLang="en-US" sz="2000">
                <a:ea typeface="SimSun" charset="0"/>
                <a:sym typeface="+mn-ea"/>
              </a:rPr>
              <a:t>格式，所以有时候你会发现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上编辑好的文件，拿到</a:t>
            </a:r>
            <a:r>
              <a:rPr lang="en-US" altLang="zh-CN" sz="2000">
                <a:ea typeface="SimSun" charset="0"/>
                <a:sym typeface="+mn-ea"/>
              </a:rPr>
              <a:t> Linux</a:t>
            </a:r>
            <a:r>
              <a:rPr lang="zh-CN" altLang="en-US" sz="2000">
                <a:ea typeface="SimSun" charset="0"/>
                <a:sym typeface="+mn-ea"/>
              </a:rPr>
              <a:t>（往往是</a:t>
            </a:r>
            <a:r>
              <a:rPr lang="en-US" altLang="zh-CN" sz="2000">
                <a:ea typeface="SimSun" charset="0"/>
                <a:sym typeface="+mn-ea"/>
              </a:rPr>
              <a:t> UTF-8</a:t>
            </a:r>
            <a:r>
              <a:rPr lang="zh-CN" altLang="en-US" sz="2000">
                <a:ea typeface="SimSun" charset="0"/>
                <a:sym typeface="+mn-ea"/>
              </a:rPr>
              <a:t>）的电脑上打开会变成乱码。就是因为编码格式不匹配的原因。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但如果你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上写日记，只写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字符，那么拿到</a:t>
            </a:r>
            <a:r>
              <a:rPr lang="en-US" altLang="zh-CN" sz="2000">
                <a:ea typeface="SimSun" charset="0"/>
                <a:sym typeface="+mn-ea"/>
              </a:rPr>
              <a:t> Linux </a:t>
            </a:r>
            <a:r>
              <a:rPr lang="zh-CN" altLang="en-US" sz="2000">
                <a:ea typeface="SimSun" charset="0"/>
                <a:sym typeface="+mn-ea"/>
              </a:rPr>
              <a:t>就不会有任何问题。因为</a:t>
            </a:r>
            <a:r>
              <a:rPr lang="en-US" altLang="zh-CN" sz="2000">
                <a:ea typeface="SimSun" charset="0"/>
                <a:sym typeface="+mn-ea"/>
              </a:rPr>
              <a:t> UTF-8 </a:t>
            </a:r>
            <a:r>
              <a:rPr lang="zh-CN" altLang="en-US" sz="2000">
                <a:ea typeface="SimSun" charset="0"/>
                <a:sym typeface="+mn-ea"/>
              </a:rPr>
              <a:t>和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这两个编码格式是兼容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的，他保证</a:t>
            </a:r>
            <a:r>
              <a:rPr lang="en-US" altLang="zh-CN" sz="2000">
                <a:ea typeface="SimSun" charset="0"/>
                <a:sym typeface="+mn-ea"/>
              </a:rPr>
              <a:t> 0x00~0x7F </a:t>
            </a:r>
            <a:r>
              <a:rPr lang="zh-CN" altLang="en-US" sz="2000">
                <a:ea typeface="SimSun" charset="0"/>
                <a:sym typeface="+mn-ea"/>
              </a:rPr>
              <a:t>仍然是原来那几个英文字符，因为他们只利用</a:t>
            </a:r>
            <a:r>
              <a:rPr lang="en-US" altLang="zh-CN" sz="2000">
                <a:ea typeface="SimSun" charset="0"/>
                <a:sym typeface="+mn-ea"/>
              </a:rPr>
              <a:t> 0x80~0xFF </a:t>
            </a:r>
            <a:r>
              <a:rPr lang="zh-CN" altLang="en-US" sz="2000">
                <a:ea typeface="SimSun" charset="0"/>
                <a:sym typeface="+mn-ea"/>
              </a:rPr>
              <a:t>的部分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  <a:endParaRPr lang="en-US" altLang="zh-CN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96690" y="6489700"/>
            <a:ext cx="419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https://unicode-table.com/cn/6211/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3025" y="3114675"/>
            <a:ext cx="1885950" cy="95313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MSVC </a:t>
            </a:r>
            <a:r>
              <a:rPr lang="zh-CN" altLang="en-US">
                <a:ea typeface="SimSun" charset="0"/>
              </a:rPr>
              <a:t>经典笑话：烫</a:t>
            </a:r>
            <a:r>
              <a:rPr lang="zh-CN" altLang="en-US">
                <a:ea typeface="SimSun" charset="0"/>
                <a:sym typeface="+mn-ea"/>
              </a:rPr>
              <a:t>烫烫</a:t>
            </a:r>
            <a:r>
              <a:rPr lang="zh-CN" altLang="en-US">
                <a:ea typeface="SimSun" charset="0"/>
                <a:sym typeface="+mn-ea"/>
              </a:rPr>
              <a:t>屯屯屯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90" y="1600200"/>
            <a:ext cx="11310620" cy="4526280"/>
          </a:xfrm>
        </p:spPr>
        <p:txBody>
          <a:bodyPr/>
          <a:p>
            <a:r>
              <a:rPr lang="en-US" sz="2800"/>
              <a:t>Windows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MSVC </a:t>
            </a:r>
            <a:r>
              <a:rPr lang="zh-CN" altLang="en-US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Debug </a:t>
            </a:r>
            <a:r>
              <a:rPr lang="zh-CN" altLang="en-US" sz="2800">
                <a:ea typeface="SimSun" charset="0"/>
              </a:rPr>
              <a:t>模式下会默认把未初始化的栈内存填满</a:t>
            </a:r>
            <a:r>
              <a:rPr lang="en-US" altLang="zh-CN" sz="2800">
                <a:ea typeface="SimSun" charset="0"/>
              </a:rPr>
              <a:t> 0xCC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x86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INT3 </a:t>
            </a:r>
            <a:r>
              <a:rPr lang="zh-CN" altLang="en-US" sz="2800">
                <a:ea typeface="SimSun" charset="0"/>
              </a:rPr>
              <a:t>单步中断指令），</a:t>
            </a:r>
            <a:r>
              <a:rPr lang="zh-CN" altLang="en-US" sz="2800">
                <a:ea typeface="SimSun" charset="0"/>
                <a:sym typeface="+mn-ea"/>
              </a:rPr>
              <a:t>未初始化的堆内存填满</a:t>
            </a:r>
            <a:r>
              <a:rPr lang="en-US" altLang="zh-CN" sz="2800">
                <a:ea typeface="SimSun" charset="0"/>
                <a:sym typeface="+mn-ea"/>
              </a:rPr>
              <a:t> 0xCD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0xCCCC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编码中就是“烫</a:t>
            </a:r>
            <a:r>
              <a:rPr lang="zh-CN" altLang="en-US" sz="2800">
                <a:ea typeface="SimSun" charset="0"/>
                <a:sym typeface="+mn-ea"/>
              </a:rPr>
              <a:t>”，所以如果不小心打印了栈上未初始化的字符串数组，就会看到“烫烫烫”。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0xCDCD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编码中就是“屯”，所以如果不小心打印了堆上未初始化的字符串数组，就会看到“屯屯屯”。</a:t>
            </a:r>
            <a:endParaRPr lang="en-US" altLang="zh-CN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3610" y="4994275"/>
            <a:ext cx="7877175" cy="771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67075" y="6489700"/>
            <a:ext cx="5658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http://mytju.com/classcode/tools/encode_gb2312.asp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5" y="5765800"/>
            <a:ext cx="7848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总结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现在普遍采用了</a:t>
            </a:r>
            <a:r>
              <a:rPr lang="en-US" altLang="zh-CN" sz="2400">
                <a:ea typeface="SimSun" charset="0"/>
              </a:rPr>
              <a:t> UTF-8 </a:t>
            </a:r>
            <a:r>
              <a:rPr lang="zh-CN" altLang="en-US" sz="2400">
                <a:ea typeface="SimSun" charset="0"/>
              </a:rPr>
              <a:t>格式，虽然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还在用</a:t>
            </a:r>
            <a:r>
              <a:rPr lang="en-US" altLang="zh-CN" sz="2400">
                <a:ea typeface="SimSun" charset="0"/>
              </a:rPr>
              <a:t> UTF-16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GBK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在调用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LoadLibraryW </a:t>
            </a:r>
            <a:r>
              <a:rPr lang="zh-CN" altLang="en-US" sz="2400">
                <a:ea typeface="SimSun" charset="0"/>
              </a:rPr>
              <a:t>系列函数需要用：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</a:rPr>
              <a:t>    const wchar_t *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UTF-16 </a:t>
            </a:r>
            <a:r>
              <a:rPr lang="zh-CN" altLang="en-US" sz="2400">
                <a:ea typeface="SimSun" charset="0"/>
                <a:sym typeface="+mn-ea"/>
              </a:rPr>
              <a:t>编码</a:t>
            </a:r>
            <a:r>
              <a:rPr lang="zh-CN" altLang="en-US" sz="2400">
                <a:ea typeface="SimSun" charset="0"/>
              </a:rPr>
              <a:t>的字符串。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在调用中文版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  <a:endParaRPr lang="zh-CN" altLang="en-US" sz="2400">
              <a:ea typeface="SimSun" charset="0"/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GBK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在调用英文版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  <a:endParaRPr lang="zh-CN" altLang="en-US" sz="2400">
              <a:ea typeface="SimSun" charset="0"/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UTF-8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Windows </a:t>
            </a:r>
            <a:r>
              <a:rPr lang="zh-CN" altLang="en-US" sz="2400">
                <a:ea typeface="SimSun" charset="0"/>
              </a:rPr>
              <a:t>还</a:t>
            </a:r>
            <a:r>
              <a:rPr lang="zh-CN" sz="2400">
                <a:ea typeface="SimSun" charset="0"/>
              </a:rPr>
              <a:t>定义了</a:t>
            </a:r>
            <a:r>
              <a:rPr lang="en-US" altLang="zh-CN" sz="2400">
                <a:ea typeface="SimSun" charset="0"/>
              </a:rPr>
              <a:t> LoadLibrary </a:t>
            </a:r>
            <a:r>
              <a:rPr lang="zh-CN" altLang="en-US" sz="2400">
                <a:ea typeface="SimSun" charset="0"/>
              </a:rPr>
              <a:t>这个宏，还有</a:t>
            </a:r>
            <a:r>
              <a:rPr lang="en-US" altLang="zh-CN" sz="2400">
                <a:ea typeface="SimSun" charset="0"/>
              </a:rPr>
              <a:t> TCHAR </a:t>
            </a:r>
            <a:r>
              <a:rPr lang="zh-CN" altLang="en-US" sz="2400">
                <a:ea typeface="SimSun" charset="0"/>
              </a:rPr>
              <a:t>这个类型别名（编译时可以自动变成</a:t>
            </a:r>
            <a:r>
              <a:rPr lang="en-US" altLang="zh-CN" sz="2400">
                <a:ea typeface="SimSun" charset="0"/>
              </a:rPr>
              <a:t> wchar_t </a:t>
            </a:r>
            <a:r>
              <a:rPr lang="zh-CN" altLang="en-US" sz="2400">
                <a:ea typeface="SimSun" charset="0"/>
              </a:rPr>
              <a:t>或者</a:t>
            </a:r>
            <a:r>
              <a:rPr lang="en-US" altLang="zh-CN" sz="2400">
                <a:ea typeface="SimSun" charset="0"/>
              </a:rPr>
              <a:t> char</a:t>
            </a:r>
            <a:r>
              <a:rPr lang="zh-CN" altLang="en-US" sz="2400">
                <a:ea typeface="SimSun" charset="0"/>
              </a:rPr>
              <a:t>），方便程序员自动切换于两个版本之间。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Linux </a:t>
            </a:r>
            <a:r>
              <a:rPr lang="zh-CN" altLang="en-US" sz="2400">
                <a:ea typeface="SimSun" charset="0"/>
              </a:rPr>
              <a:t>则没有分两个版本，会根据环境变量</a:t>
            </a:r>
            <a:r>
              <a:rPr lang="en-US" altLang="zh-CN" sz="2400">
                <a:ea typeface="SimSun" charset="0"/>
              </a:rPr>
              <a:t> LANG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LC_ALL </a:t>
            </a:r>
            <a:r>
              <a:rPr lang="zh-CN" altLang="en-US" sz="2400">
                <a:ea typeface="SimSun" charset="0"/>
              </a:rPr>
              <a:t>的值来动态决定采用哪种编码格式和语言。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中对各大编码格式的支持</a:t>
            </a:r>
            <a:endParaRPr lang="zh-CN" altLang="en-US">
              <a:ea typeface="SimSun" charset="0"/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字符类型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字符串类型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字符串常量语法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大小（字节）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编码格式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char</a:t>
                      </a:r>
                      <a:endParaRPr lang="en-US" sz="1800">
                        <a:solidFill>
                          <a:srgbClr val="C0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string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altLang="en-US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>
                          <a:solidFill>
                            <a:srgbClr val="C00000"/>
                          </a:solidFill>
                          <a:ea typeface="SimSun" charset="0"/>
                        </a:rPr>
                        <a:t>随系统默认编码格式而变</a:t>
                      </a:r>
                      <a:endParaRPr lang="zh-CN" altLang="en-US" sz="1400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wchar_t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Linux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）</a:t>
                      </a:r>
                      <a:endParaRPr lang="zh-CN" altLang="en-US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sz="1800">
                        <a:solidFill>
                          <a:srgbClr val="C0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4</a:t>
                      </a:r>
                      <a:endParaRPr lang="en-US" altLang="zh-CN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UTF-32</a:t>
                      </a:r>
                      <a:endParaRPr lang="en-US" altLang="zh-CN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wchar_t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Windows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  <a:endParaRPr lang="zh-CN" altLang="en-US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sz="1800">
                        <a:solidFill>
                          <a:srgbClr val="C0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  <a:endParaRPr lang="en-US" altLang="zh-CN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char8_t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002060"/>
                          </a:solidFill>
                          <a:ea typeface="SimSun" charset="0"/>
                        </a:rPr>
                        <a:t>C++20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）</a:t>
                      </a:r>
                      <a:endParaRPr lang="zh-CN" altLang="en-US">
                        <a:solidFill>
                          <a:srgbClr val="002060"/>
                        </a:solidFill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u8string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u8"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  <a:endParaRPr lang="en-US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UTF-8</a:t>
                      </a:r>
                      <a:endParaRPr lang="en-US" altLang="zh-CN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char16_t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  <a:endParaRPr lang="zh-CN" altLang="en-US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u16string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  <a:endParaRPr lang="en-US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  <a:endParaRPr lang="en-US" altLang="zh-CN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char32_t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  <a:endParaRPr lang="zh-CN" altLang="en-US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u32string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U"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字符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"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UTF-32</a:t>
                      </a:r>
                      <a:endParaRPr lang="en-US" altLang="zh-CN" sz="1800">
                        <a:solidFill>
                          <a:srgbClr val="00206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2934335" y="4423410"/>
            <a:ext cx="6418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其中后面三个是不随系统而改变的（</a:t>
            </a:r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标准委员会定义）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前面三个是随系统而改变的（</a:t>
            </a:r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Windows </a:t>
            </a:r>
            <a:r>
              <a:rPr lang="zh-CN" altLang="en-US">
                <a:ea typeface="SimSun" charset="0"/>
              </a:rPr>
              <a:t>自己定义）。</a:t>
            </a:r>
            <a:endParaRPr lang="zh-CN" altLang="en-US">
              <a:ea typeface="SimSun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47160" y="5104765"/>
            <a:ext cx="3738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C++14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自定义常量后缀的联动：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  <a:sym typeface="+mn-ea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  <a:sym typeface="+mn-ea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u8“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u8string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course/15/09/a.cpp</a:t>
            </a:r>
            <a:r>
              <a:rPr lang="zh-CN" altLang="en-US">
                <a:ea typeface="SimSun" charset="0"/>
              </a:rPr>
              <a:t>）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9190" y="3001010"/>
            <a:ext cx="73723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course/15/09/b.cpp</a:t>
            </a:r>
            <a:r>
              <a:rPr lang="zh-CN" altLang="en-US">
                <a:ea typeface="SimSun" charset="0"/>
              </a:rPr>
              <a:t>）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626235"/>
            <a:ext cx="10972800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600200"/>
            <a:ext cx="102571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6240" y="1600200"/>
            <a:ext cx="63182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>
                <a:ea typeface="SimSun" charset="0"/>
              </a:rPr>
              <a:t>字符串应用实战（作业）</a:t>
            </a:r>
            <a:endParaRPr 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课后作业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输入是一个文本文件</a:t>
            </a:r>
            <a:r>
              <a:rPr lang="en-US" altLang="zh-CN" sz="2800">
                <a:ea typeface="SimSun" charset="0"/>
              </a:rPr>
              <a:t> a.txt</a:t>
            </a:r>
            <a:r>
              <a:rPr lang="zh-CN" altLang="en-US" sz="2800">
                <a:ea typeface="SimSun" charset="0"/>
              </a:rPr>
              <a:t>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1 xxx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4 yyyyyyy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3 zzzz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2 wwwww</a:t>
            </a:r>
            <a:endParaRPr lang="en-US" altLang="zh-CN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要求按照前面的数字排序，输出到另一个文本文件</a:t>
            </a:r>
            <a:r>
              <a:rPr lang="en-US" altLang="zh-CN" sz="2800">
                <a:ea typeface="SimSun" charset="0"/>
                <a:sym typeface="+mn-ea"/>
              </a:rPr>
              <a:t> b.txt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1 xxx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2 wwwww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3 zzzz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4 yyyyyyy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5395" y="5180965"/>
            <a:ext cx="4600575" cy="16770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95395" y="4843780"/>
            <a:ext cx="4043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非常感谢相依同学提供了这道有趣的题目：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</a:t>
            </a:r>
            <a:r>
              <a:rPr lang="zh-CN" altLang="en-US">
                <a:ea typeface="SimSun" charset="0"/>
                <a:sym typeface="+mn-ea"/>
              </a:rPr>
              <a:t>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  <a:endParaRPr lang="en-US" altLang="zh-CN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字符串和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字符串的不同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p>
            <a:r>
              <a:rPr lang="en-US" sz="2400"/>
              <a:t>C </a:t>
            </a:r>
            <a:r>
              <a:rPr lang="zh-CN" altLang="en-US" sz="2400">
                <a:ea typeface="SimSun" charset="0"/>
              </a:rPr>
              <a:t>语言字符串是单独一个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</a:t>
            </a:r>
            <a:r>
              <a:rPr lang="zh-CN" altLang="en-US" sz="2400">
                <a:ea typeface="SimSun" charset="0"/>
              </a:rPr>
              <a:t>，自动以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字符串是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类，其成员有两个：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*ptr; size_t len;</a:t>
            </a:r>
            <a:endParaRPr lang="en-US" altLang="zh-CN" sz="2400">
              <a:solidFill>
                <a:srgbClr val="7030A0"/>
              </a:solidFill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第二个成员用来确定结尾的位置，不需要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类从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字符串构造时，可以额外指定一个长度：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</a:rPr>
              <a:t>string(“hello”, 3)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“hel”</a:t>
            </a:r>
            <a:endParaRPr lang="en-US" sz="2400"/>
          </a:p>
          <a:p>
            <a:r>
              <a:rPr lang="en-US" sz="2400"/>
              <a:t>↑ len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3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ptr</a:t>
            </a:r>
            <a:r>
              <a:rPr lang="zh-CN" altLang="en-US" sz="2400">
                <a:ea typeface="SimSun" charset="0"/>
              </a:rPr>
              <a:t>指向</a:t>
            </a:r>
            <a:r>
              <a:rPr lang="en-US" altLang="zh-CN" sz="2400">
                <a:ea typeface="SimSun" charset="0"/>
              </a:rPr>
              <a:t> ’h’</a:t>
            </a:r>
            <a:r>
              <a:rPr lang="zh-CN" altLang="en-US" sz="2400">
                <a:ea typeface="SimSun" charset="0"/>
              </a:rPr>
              <a:t>，只保留前三个字符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“hello\0[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数据删除</a:t>
            </a:r>
            <a:r>
              <a:rPr lang="en-US" sz="2400">
                <a:solidFill>
                  <a:srgbClr val="C00000"/>
                </a:solidFill>
                <a:sym typeface="+mn-ea"/>
              </a:rPr>
              <a:t>]”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，超出了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个字符，内存读越界（出错）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string(“hello\0world!”,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“hello\0world!”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sz="2400">
                <a:ea typeface="SimSun" charset="0"/>
                <a:sym typeface="+mn-ea"/>
              </a:rPr>
              <a:t>字符串内可以包含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cout </a:t>
            </a:r>
            <a:r>
              <a:rPr lang="zh-CN" altLang="en-US" sz="2400">
                <a:ea typeface="SimSun" charset="0"/>
                <a:sym typeface="+mn-ea"/>
              </a:rPr>
              <a:t>能正常打印完整字符串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  <a:endParaRPr lang="zh-CN" altLang="en-US">
              <a:ea typeface="SimSu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</a:t>
            </a:r>
            <a:r>
              <a:rPr lang="zh-CN" altLang="en-US" sz="2400">
                <a:ea typeface="SimSun" charset="0"/>
                <a:sym typeface="+mn-ea"/>
              </a:rPr>
              <a:t>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const char * </a:t>
            </a:r>
            <a:r>
              <a:rPr lang="zh-CN" altLang="en-US" sz="2400">
                <a:ea typeface="SimSun" charset="0"/>
                <a:sym typeface="+mn-ea"/>
              </a:rPr>
              <a:t>可以隐式转换为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zh-CN" altLang="en-US" sz="2400">
                <a:ea typeface="SimSun" charset="0"/>
                <a:sym typeface="+mn-ea"/>
              </a:rPr>
              <a:t>（为了方便）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 </a:t>
            </a:r>
            <a:r>
              <a:rPr lang="zh-CN" altLang="en-US" sz="2400">
                <a:ea typeface="SimSun" charset="0"/>
                <a:sym typeface="+mn-ea"/>
              </a:rPr>
              <a:t>不可以隐式转换为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（安全起见）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如果确实需要从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，请调用</a:t>
            </a:r>
            <a:r>
              <a:rPr lang="en-US" altLang="zh-CN" sz="2400">
                <a:ea typeface="SimSun" charset="0"/>
                <a:sym typeface="+mn-ea"/>
              </a:rPr>
              <a:t> .c_str() </a:t>
            </a:r>
            <a:r>
              <a:rPr lang="zh-CN" altLang="en-US" sz="2400">
                <a:ea typeface="SimSun" charset="0"/>
                <a:sym typeface="+mn-ea"/>
              </a:rPr>
              <a:t>这个成员函数。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语言规定，</a:t>
            </a:r>
            <a:r>
              <a:rPr lang="zh-CN" sz="2400">
                <a:ea typeface="SimSun" charset="0"/>
                <a:sym typeface="+mn-ea"/>
              </a:rPr>
              <a:t>双引号包裹的字符串是</a:t>
            </a:r>
            <a:r>
              <a:rPr lang="en-US" altLang="zh-CN" sz="2400">
                <a:ea typeface="SimSun" charset="0"/>
                <a:sym typeface="+mn-ea"/>
              </a:rPr>
              <a:t> const char * </a:t>
            </a:r>
            <a:r>
              <a:rPr lang="zh-CN" altLang="en-US" sz="2400">
                <a:ea typeface="SimSun" charset="0"/>
                <a:sym typeface="+mn-ea"/>
              </a:rPr>
              <a:t>类型的，他们没有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类，重载了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才行。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可以用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>
                <a:ea typeface="SimSun" charset="0"/>
                <a:sym typeface="+mn-ea"/>
              </a:rPr>
              <a:t> string(“...”) </a:t>
            </a:r>
            <a:r>
              <a:rPr lang="zh-CN" altLang="en-US" sz="2400">
                <a:ea typeface="SimSun" charset="0"/>
                <a:sym typeface="+mn-ea"/>
              </a:rPr>
              <a:t>这种形式写，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语言字符串不安全。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>
                <a:ea typeface="SimSun" charset="0"/>
                <a:sym typeface="+mn-ea"/>
              </a:rPr>
              <a:t>错误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>
                <a:ea typeface="SimSun" charset="0"/>
                <a:sym typeface="+mn-ea"/>
              </a:rPr>
              <a:t>正确（推荐）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>
                <a:ea typeface="SimSun" charset="0"/>
                <a:sym typeface="+mn-ea"/>
              </a:rPr>
              <a:t> “hello” </a:t>
            </a:r>
            <a:r>
              <a:rPr lang="zh-CN" altLang="en-US" sz="2400">
                <a:ea typeface="SimSun" charset="0"/>
                <a:sym typeface="+mn-ea"/>
              </a:rPr>
              <a:t>就是字符串类型，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还得套一层壳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才能变成安全封装的类型，才能用他的成员函数。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因此，</a:t>
            </a:r>
            <a:r>
              <a:rPr lang="en-US" altLang="zh-CN" sz="2400">
                <a:ea typeface="SimSun" charset="0"/>
                <a:sym typeface="+mn-ea"/>
              </a:rPr>
              <a:t>C++14 </a:t>
            </a:r>
            <a:r>
              <a:rPr lang="zh-CN" altLang="en-US" sz="2400">
                <a:ea typeface="SimSun" charset="0"/>
                <a:sym typeface="+mn-ea"/>
              </a:rPr>
              <a:t>引入了一项缓解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  <a:sym typeface="+mn-ea"/>
              </a:rPr>
              <a:t>键盘压力”的新特性：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写</a:t>
            </a:r>
            <a:r>
              <a:rPr lang="en-US" altLang="zh-CN" sz="2400">
                <a:ea typeface="SimSun" charset="0"/>
                <a:sym typeface="+mn-ea"/>
              </a:rPr>
              <a:t> “hello”_s </a:t>
            </a:r>
            <a:r>
              <a:rPr lang="zh-CN" altLang="en-US" sz="2400">
                <a:ea typeface="SimSun" charset="0"/>
                <a:sym typeface="+mn-ea"/>
              </a:rPr>
              <a:t>就相当于写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“”_s(“hello”, 5)</a:t>
            </a:r>
            <a:r>
              <a:rPr lang="zh-CN" altLang="en-US" sz="2400">
                <a:ea typeface="SimSun" charset="0"/>
                <a:sym typeface="+mn-ea"/>
              </a:rPr>
              <a:t>，就相当于</a:t>
            </a:r>
            <a:r>
              <a:rPr lang="en-US" altLang="zh-CN" sz="2400">
                <a:ea typeface="SimSun" charset="0"/>
                <a:sym typeface="+mn-ea"/>
              </a:rPr>
              <a:t> string(“hello”, 5)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为什么还需要指定长度</a:t>
            </a:r>
            <a:r>
              <a:rPr lang="en-US" altLang="zh-CN" sz="2400">
                <a:ea typeface="SimSun" charset="0"/>
                <a:sym typeface="+mn-ea"/>
              </a:rPr>
              <a:t> 5</a:t>
            </a:r>
            <a:r>
              <a:rPr lang="zh-CN" altLang="en-US" sz="240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>
                <a:ea typeface="SimSun" charset="0"/>
                <a:sym typeface="+mn-ea"/>
              </a:rPr>
              <a:t> “hello\0world” </a:t>
            </a:r>
            <a:r>
              <a:rPr lang="zh-CN" altLang="en-US" sz="2400">
                <a:ea typeface="SimSun" charset="0"/>
                <a:sym typeface="+mn-ea"/>
              </a:rPr>
              <a:t>会退化成</a:t>
            </a:r>
            <a:r>
              <a:rPr lang="en-US" altLang="zh-CN" sz="2400">
                <a:ea typeface="SimSun" charset="0"/>
                <a:sym typeface="+mn-ea"/>
              </a:rPr>
              <a:t> “hello”</a:t>
            </a:r>
            <a:r>
              <a:rPr lang="zh-CN" altLang="en-US" sz="2400">
                <a:ea typeface="SimSun" charset="0"/>
                <a:sym typeface="+mn-ea"/>
              </a:rPr>
              <a:t>，因为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字符串没要求一定是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的。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p>
            <a:r>
              <a:rPr lang="zh-CN" altLang="en-US">
                <a:ea typeface="SimSun" charset="0"/>
              </a:rPr>
              <a:t>小彭老师锐评：何谓“键盘压力”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</a:t>
            </a:r>
            <a:r>
              <a:rPr lang="en-US" altLang="zh-CN" sz="2000">
                <a:ea typeface="SimSun" charset="0"/>
                <a:sym typeface="+mn-ea"/>
              </a:rPr>
              <a:t>“”</a:t>
            </a:r>
            <a:r>
              <a:rPr lang="en-US" altLang="zh-CN" sz="2000">
                <a:ea typeface="SimSun" charset="0"/>
                <a:sym typeface="+mn-ea"/>
              </a:rPr>
              <a:t>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</a:t>
            </a:r>
            <a:r>
              <a:rPr lang="zh-CN" altLang="en-US" sz="2000">
                <a:ea typeface="SimSun" charset="0"/>
                <a:sym typeface="+mn-ea"/>
              </a:rPr>
              <a:t>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</a:t>
            </a:r>
            <a:r>
              <a:rPr lang="zh-CN" altLang="en-US" sz="2000">
                <a:ea typeface="SimSun" charset="0"/>
                <a:sym typeface="+mn-ea"/>
              </a:rPr>
              <a:t>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  <a:endParaRPr lang="zh-CN" altLang="en-US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  <a:endParaRPr lang="zh-CN" altLang="en-US" sz="900">
              <a:ea typeface="SimSun" charset="0"/>
            </a:endParaRP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  <a:endParaRPr lang="zh-CN" altLang="en-US" sz="900">
              <a:ea typeface="SimSun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std::literials </a:t>
            </a:r>
            <a:r>
              <a:rPr lang="zh-CN" altLang="en-US">
                <a:ea typeface="SimSun" charset="0"/>
              </a:rPr>
              <a:t>内部定义一览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std::literials::string_literials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std::literials::chrono_literials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</a:t>
            </a:r>
            <a:r>
              <a:rPr lang="en-US" altLang="zh-CN">
                <a:ea typeface="SimSun" charset="0"/>
              </a:rPr>
              <a:t> &lt;--&gt; 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“</a:t>
            </a:r>
            <a:r>
              <a:rPr lang="en-US" altLang="zh-CN" sz="2400">
                <a:ea typeface="SimSun" charset="0"/>
                <a:sym typeface="+mn-ea"/>
              </a:rPr>
              <a:t>you have 42 yuan</a:t>
            </a:r>
            <a:r>
              <a:rPr lang="en-US" altLang="zh-CN" sz="2400">
                <a:ea typeface="SimSun" charset="0"/>
                <a:sym typeface="+mn-ea"/>
              </a:rPr>
              <a:t>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  <a:endParaRPr lang="en-US" altLang="zh-CN" sz="2400">
              <a:solidFill>
                <a:srgbClr val="C0000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std::to_string </a:t>
            </a:r>
            <a:r>
              <a:rPr lang="zh-CN" altLang="en-US" sz="2800">
                <a:ea typeface="SimSun" charset="0"/>
              </a:rPr>
              <a:t>是标准库定义的全局函数，他具有</a:t>
            </a:r>
            <a:r>
              <a:rPr lang="en-US" altLang="zh-CN" sz="2800">
                <a:ea typeface="SimSun" charset="0"/>
              </a:rPr>
              <a:t>9</a:t>
            </a:r>
            <a:r>
              <a:rPr lang="zh-CN" altLang="en-US" sz="2800">
                <a:ea typeface="SimSun" charset="0"/>
              </a:rPr>
              <a:t>个重载：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为什么把</a:t>
            </a:r>
            <a:r>
              <a:rPr lang="en-US" altLang="zh-CN" sz="2800">
                <a:ea typeface="SimSun" charset="0"/>
              </a:rPr>
              <a:t> to_string </a:t>
            </a:r>
            <a:r>
              <a:rPr lang="zh-CN" altLang="en-US" sz="2800">
                <a:ea typeface="SimSun" charset="0"/>
              </a:rPr>
              <a:t>作为全局函数，而不是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类的构造函数？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因为</a:t>
            </a:r>
            <a:r>
              <a:rPr lang="en-US" altLang="zh-CN" sz="2800">
                <a:ea typeface="SimSun" charset="0"/>
              </a:rPr>
              <a:t> cpp </a:t>
            </a:r>
            <a:r>
              <a:rPr lang="zh-CN" altLang="en-US" sz="280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https://en.cppreference.com/w/cpp/string/basic_string/to_string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</a:t>
            </a:r>
            <a:r>
              <a:rPr lang="zh-CN" altLang="en-US">
                <a:ea typeface="SimSun" charset="0"/>
                <a:sym typeface="+mn-ea"/>
              </a:rPr>
              <a:t>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https://en.cppreference.com/w/cpp/string/basic_string/stol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</a:t>
            </a:r>
            <a:r>
              <a:rPr lang="zh-CN" altLang="en-US" sz="2400">
                <a:ea typeface="SimSun" charset="0"/>
              </a:rPr>
              <a:t>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十六进制的字母</a:t>
            </a:r>
            <a:r>
              <a:rPr lang="zh-CN" altLang="en-US" sz="2400">
                <a:ea typeface="SimSun" charset="0"/>
              </a:rPr>
              <a:t>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冷知识：</a:t>
            </a:r>
            <a:r>
              <a:rPr lang="en-US"/>
              <a:t>stof </a:t>
            </a:r>
            <a:r>
              <a:rPr lang="zh-CN" altLang="en-US">
                <a:ea typeface="SimSun" charset="0"/>
              </a:rPr>
              <a:t>支持科学计数法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4610" y="1600200"/>
            <a:ext cx="7002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字符串流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那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to_string </a:t>
            </a:r>
            <a:r>
              <a:rPr lang="zh-CN" altLang="en-US">
                <a:ea typeface="SimSun" charset="0"/>
              </a:rPr>
              <a:t>能不能指定十六进制？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很遗憾，</a:t>
            </a:r>
            <a:r>
              <a:rPr lang="en-US" altLang="zh-CN" sz="2400">
                <a:ea typeface="SimSun" charset="0"/>
              </a:rPr>
              <a:t>to_string </a:t>
            </a:r>
            <a:r>
              <a:rPr lang="zh-CN" altLang="en-US" sz="2400">
                <a:ea typeface="SimSun" charset="0"/>
              </a:rPr>
              <a:t>是个缓解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</a:rPr>
              <a:t>键盘压力”的帮手函数，功能根本不全。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用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来拼接字符串也只是初学者的做法，他们并不是专业的字符串格式化工具。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想要完整的功能（指定多少进制，左右对齐等），可以用专业的做法</a:t>
            </a:r>
            <a:r>
              <a:rPr lang="zh-CN" sz="2400">
                <a:ea typeface="SimSun" charset="0"/>
              </a:rPr>
              <a:t>：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语言的</a:t>
            </a:r>
            <a:r>
              <a:rPr lang="en-US" altLang="zh-CN" sz="2400">
                <a:ea typeface="SimSun" charset="0"/>
              </a:rPr>
              <a:t> sprintf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stringstream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en-US" altLang="zh-CN" sz="2400">
                <a:ea typeface="SimSun" charset="0"/>
              </a:rPr>
              <a:t>C++20 </a:t>
            </a:r>
            <a:r>
              <a:rPr lang="zh-CN" altLang="en-US" sz="2400">
                <a:ea typeface="SimSun" charset="0"/>
              </a:rPr>
              <a:t>新增的</a:t>
            </a:r>
            <a:r>
              <a:rPr lang="en-US" altLang="zh-CN" sz="2400">
                <a:ea typeface="SimSun" charset="0"/>
              </a:rPr>
              <a:t> std::format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第三方库提供的</a:t>
            </a:r>
            <a:r>
              <a:rPr lang="en-US" altLang="zh-CN" sz="2400">
                <a:ea typeface="SimSun" charset="0"/>
              </a:rPr>
              <a:t> fmt::format</a:t>
            </a:r>
            <a:r>
              <a:rPr lang="zh-CN" altLang="en-US" sz="2400">
                <a:ea typeface="SimSun" charset="0"/>
              </a:rPr>
              <a:t>（https://github.com/fmtlib/fmt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endParaRPr lang="zh-CN" altLang="en-US" sz="24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参考小彭老师在</a:t>
            </a:r>
            <a:r>
              <a:rPr lang="en-US" altLang="zh-CN" sz="2400">
                <a:ea typeface="SimSun" charset="0"/>
              </a:rPr>
              <a:t> zeno </a:t>
            </a:r>
            <a:r>
              <a:rPr lang="zh-CN" altLang="en-US" sz="2400">
                <a:ea typeface="SimSun" charset="0"/>
              </a:rPr>
              <a:t>里手撸的</a:t>
            </a:r>
            <a:r>
              <a:rPr lang="zh-CN" sz="2400">
                <a:ea typeface="SimSun" charset="0"/>
              </a:rPr>
              <a:t>两个函数（能支持任意</a:t>
            </a:r>
            <a:r>
              <a:rPr lang="en-US" altLang="zh-CN" sz="2400">
                <a:ea typeface="SimSun" charset="0"/>
              </a:rPr>
              <a:t> STL </a:t>
            </a:r>
            <a:r>
              <a:rPr lang="zh-CN" sz="2400">
                <a:ea typeface="SimSun" charset="0"/>
              </a:rPr>
              <a:t>容器的打印）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zh-CN" altLang="en-US" sz="1600">
                <a:ea typeface="SimSun" charset="0"/>
              </a:rPr>
              <a:t>https://github.com/zenustech/zeno/blob/master/zeno/include/zeno/utils/to_string.h</a:t>
            </a:r>
            <a:endParaRPr lang="zh-CN" altLang="en-US" sz="1600">
              <a:ea typeface="SimSun" charset="0"/>
            </a:endParaRPr>
          </a:p>
          <a:p>
            <a:r>
              <a:rPr lang="zh-CN" altLang="en-US" sz="1600">
                <a:ea typeface="SimSun" charset="0"/>
                <a:sym typeface="+mn-ea"/>
              </a:rPr>
              <a:t>https://github.com/zenustech/zeno/blob/master/zeno/include/zeno/utils/</a:t>
            </a:r>
            <a:r>
              <a:rPr lang="en-US" altLang="zh-CN" sz="1600">
                <a:ea typeface="SimSun" charset="0"/>
                <a:sym typeface="+mn-ea"/>
              </a:rPr>
              <a:t>format</a:t>
            </a:r>
            <a:r>
              <a:rPr lang="zh-CN" altLang="en-US" sz="1600">
                <a:ea typeface="SimSun" charset="0"/>
                <a:sym typeface="+mn-ea"/>
              </a:rPr>
              <a:t>.h</a:t>
            </a:r>
            <a:endParaRPr lang="zh-CN" altLang="en-US" sz="1600">
              <a:ea typeface="SimSun" charset="0"/>
            </a:endParaRPr>
          </a:p>
          <a:p>
            <a:endParaRPr lang="zh-CN" altLang="en-US" sz="1600">
              <a:ea typeface="SimSun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cout </a:t>
            </a:r>
            <a:r>
              <a:rPr lang="zh-CN" altLang="en-US">
                <a:ea typeface="SimSun" charset="0"/>
              </a:rPr>
              <a:t>支持十六进制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8190" y="1629410"/>
            <a:ext cx="813435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355" y="2331720"/>
            <a:ext cx="465264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官方推荐用</a:t>
            </a:r>
            <a:r>
              <a:rPr lang="en-US" altLang="zh-CN">
                <a:ea typeface="SimSun" charset="0"/>
              </a:rPr>
              <a:t> stringstream </a:t>
            </a:r>
            <a:r>
              <a:rPr lang="zh-CN" altLang="en-US">
                <a:ea typeface="SimSun" charset="0"/>
              </a:rPr>
              <a:t>取代</a:t>
            </a:r>
            <a:r>
              <a:rPr lang="en-US" altLang="zh-CN">
                <a:ea typeface="SimSun" charset="0"/>
              </a:rPr>
              <a:t> to_string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400"/>
              <a:t>cout </a:t>
            </a:r>
            <a:r>
              <a:rPr lang="zh-CN" altLang="en-US" sz="2400">
                <a:ea typeface="SimSun" charset="0"/>
              </a:rPr>
              <a:t>这么方便，能不能让他不要直接输出到控制台，而是把结果存到一个字符串呢？这正是字符串流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的作用。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完全一样，同样的</a:t>
            </a:r>
            <a:r>
              <a:rPr lang="en-US" altLang="zh-CN" sz="2400">
                <a:ea typeface="SimSun" charset="0"/>
              </a:rPr>
              <a:t> &lt;&lt;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hex </a:t>
            </a:r>
            <a:r>
              <a:rPr lang="zh-CN" altLang="en-US" sz="2400">
                <a:ea typeface="SimSun" charset="0"/>
              </a:rPr>
              <a:t>选项。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但是他的输出会保存到一个字符串里。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调用成员函数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.str() </a:t>
            </a:r>
            <a:r>
              <a:rPr lang="zh-CN" altLang="en-US" sz="2400">
                <a:ea typeface="SimSun" charset="0"/>
                <a:sym typeface="+mn-ea"/>
              </a:rPr>
              <a:t>就能取出这个字符串了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之后这个字符串就可以用作其他用途，比如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printf </a:t>
            </a:r>
            <a:r>
              <a:rPr lang="zh-CN" altLang="en-US" sz="2400">
                <a:ea typeface="SimSun" charset="0"/>
                <a:sym typeface="+mn-ea"/>
              </a:rPr>
              <a:t>打印，或者用于查询数据库，都没问题。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这里比较无聊，最后还是直接输出到了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stringstream </a:t>
            </a:r>
            <a:r>
              <a:rPr lang="zh-CN" altLang="en-US">
                <a:ea typeface="SimSun" charset="0"/>
              </a:rPr>
              <a:t>也可以取代</a:t>
            </a:r>
            <a:r>
              <a:rPr lang="en-US" altLang="zh-CN">
                <a:ea typeface="SimSun" charset="0"/>
              </a:rPr>
              <a:t> stoi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刚刚展示了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模仿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的方法。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stringstream </a:t>
            </a:r>
            <a:r>
              <a:rPr lang="zh-CN" altLang="en-US" sz="2400">
                <a:ea typeface="SimSun" charset="0"/>
              </a:rPr>
              <a:t>也可以模仿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，用</a:t>
            </a:r>
            <a:r>
              <a:rPr lang="en-US" altLang="zh-CN" sz="2400">
                <a:ea typeface="SimSun" charset="0"/>
              </a:rPr>
              <a:t> &gt;&gt;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总结：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&lt;&lt;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to_string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&gt;&gt;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stoi/stof/stod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最重要的是他支持各种控制选项（如</a:t>
            </a:r>
            <a:r>
              <a:rPr lang="en-US" altLang="zh-CN" sz="2400">
                <a:ea typeface="SimSun" charset="0"/>
              </a:rPr>
              <a:t> hex</a:t>
            </a:r>
            <a:r>
              <a:rPr lang="zh-CN" altLang="en-US" sz="2400">
                <a:ea typeface="SimSun" charset="0"/>
              </a:rPr>
              <a:t>），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功能性比</a:t>
            </a:r>
            <a:r>
              <a:rPr lang="en-US" altLang="zh-CN" sz="2400">
                <a:ea typeface="SimSun" charset="0"/>
                <a:sym typeface="+mn-ea"/>
              </a:rPr>
              <a:t> to_string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stoi </a:t>
            </a:r>
            <a:r>
              <a:rPr lang="zh-CN" altLang="en-US" sz="2400">
                <a:ea typeface="SimSun" charset="0"/>
                <a:sym typeface="+mn-ea"/>
              </a:rPr>
              <a:t>更强大。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要导入</a:t>
            </a:r>
            <a:r>
              <a:rPr lang="zh-CN" sz="2400">
                <a:ea typeface="SimSun" charset="0"/>
              </a:rPr>
              <a:t>他，</a:t>
            </a:r>
            <a:r>
              <a:rPr lang="zh-CN" altLang="en-US" sz="2400">
                <a:ea typeface="SimSun" charset="0"/>
              </a:rPr>
              <a:t>只需</a:t>
            </a:r>
            <a:r>
              <a:rPr lang="en-US" altLang="zh-CN" sz="2400">
                <a:ea typeface="SimSun" charset="0"/>
              </a:rPr>
              <a:t> #include &lt;sstream&gt;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9290" y="1677670"/>
            <a:ext cx="5172710" cy="51803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 </a:t>
            </a:r>
            <a:r>
              <a:rPr lang="zh-CN" altLang="en-US">
                <a:ea typeface="SimSun" charset="0"/>
              </a:rPr>
              <a:t>获取指定位置的字符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45" y="1165860"/>
            <a:ext cx="10972800" cy="4525963"/>
          </a:xfrm>
        </p:spPr>
        <p:txBody>
          <a:bodyPr/>
          <a:p>
            <a:r>
              <a:rPr lang="en-US" sz="2800"/>
              <a:t>s.at(i)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s[i] </a:t>
            </a:r>
            <a:r>
              <a:rPr lang="zh-CN" altLang="en-US" sz="2800">
                <a:ea typeface="SimSun" charset="0"/>
              </a:rPr>
              <a:t>都可以获取字符串中的第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个字符。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区别在于</a:t>
            </a:r>
            <a:r>
              <a:rPr lang="en-US" altLang="zh-CN" sz="2800">
                <a:ea typeface="SimSun" charset="0"/>
              </a:rPr>
              <a:t> at </a:t>
            </a:r>
            <a:r>
              <a:rPr lang="zh-CN" altLang="en-US" sz="2800">
                <a:ea typeface="SimSun" charset="0"/>
              </a:rPr>
              <a:t>如果遇到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越界的情况，也就是检测到</a:t>
            </a:r>
            <a:r>
              <a:rPr lang="en-US" altLang="zh-CN" sz="2800">
                <a:ea typeface="SimSun" charset="0"/>
              </a:rPr>
              <a:t> i ≥ s.size() </a:t>
            </a:r>
            <a:r>
              <a:rPr lang="zh-CN" altLang="en-US" sz="2800">
                <a:ea typeface="SimSun" charset="0"/>
              </a:rPr>
              <a:t>时，会抛出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异常终止程序。使用</a:t>
            </a:r>
            <a:r>
              <a:rPr lang="en-US" altLang="zh-CN" sz="2800">
                <a:ea typeface="SimSun" charset="0"/>
                <a:sym typeface="+mn-ea"/>
              </a:rPr>
              <a:t> gdb </a:t>
            </a:r>
            <a:r>
              <a:rPr lang="zh-CN" altLang="en-US" sz="2800">
                <a:ea typeface="SimSun" charset="0"/>
                <a:sym typeface="+mn-ea"/>
              </a:rPr>
              <a:t>等调试器就可以在出这个异常的时候暂停，帮你调试错误（BV1kP4y1K7Eo）。也可以从外部函数</a:t>
            </a:r>
            <a:r>
              <a:rPr lang="en-US" altLang="zh-CN" sz="2800">
                <a:ea typeface="SimSun" charset="0"/>
                <a:sym typeface="+mn-ea"/>
              </a:rPr>
              <a:t> catch </a:t>
            </a:r>
            <a:r>
              <a:rPr lang="zh-CN" altLang="en-US" sz="2800">
                <a:ea typeface="SimSun" charset="0"/>
                <a:sym typeface="+mn-ea"/>
              </a:rPr>
              <a:t>住这个异常（以后再讲）。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则不会抛出异常，他只是简单地给字符串的首地址指针和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做个加法运算，得到新的指针并解引用。如果你给的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超过了字符串大小</a:t>
            </a:r>
            <a:r>
              <a:rPr lang="en-US" altLang="zh-CN" sz="2800">
                <a:ea typeface="SimSun" charset="0"/>
                <a:sym typeface="+mn-ea"/>
              </a:rPr>
              <a:t> i ≥ s.size()</a:t>
            </a:r>
            <a:r>
              <a:rPr lang="zh-CN" altLang="en-US" sz="2800">
                <a:ea typeface="SimSun" charset="0"/>
                <a:sym typeface="+mn-ea"/>
              </a:rPr>
              <a:t>，那程序的行为是未定义的，因为这个地方可能有其他的对象，程序可能会奔溃，也可能行为异常。如果是富连网程序，还可能会被黑客利用，窃取或篡改服务器上的数据。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那为什么还要</a:t>
            </a:r>
            <a:r>
              <a:rPr lang="en-US" altLang="zh-CN" sz="2800">
                <a:ea typeface="SimSun" charset="0"/>
                <a:sym typeface="+mn-ea"/>
              </a:rPr>
              <a:t> []</a:t>
            </a:r>
            <a:r>
              <a:rPr lang="zh-CN" altLang="en-US" sz="2800">
                <a:ea typeface="SimSun" charset="0"/>
                <a:sym typeface="+mn-ea"/>
              </a:rPr>
              <a:t>？性能！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做越界检测需要额外的开销，</a:t>
            </a:r>
            <a:r>
              <a:rPr lang="en-US" altLang="zh-CN" sz="2800">
                <a:ea typeface="SimSun" charset="0"/>
                <a:sym typeface="+mn-ea"/>
              </a:rPr>
              <a:t>[] </a:t>
            </a:r>
            <a:r>
              <a:rPr lang="zh-CN" altLang="en-US" sz="2800">
                <a:ea typeface="SimSun" charset="0"/>
                <a:sym typeface="+mn-ea"/>
              </a:rPr>
              <a:t>不需要。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更安全。遇到诡异</a:t>
            </a:r>
            <a:r>
              <a:rPr lang="en-US" altLang="zh-CN" sz="2800">
                <a:ea typeface="SimSun" charset="0"/>
                <a:sym typeface="+mn-ea"/>
              </a:rPr>
              <a:t> bug </a:t>
            </a:r>
            <a:r>
              <a:rPr lang="zh-CN" altLang="en-US" sz="2800">
                <a:ea typeface="SimSun" charset="0"/>
                <a:sym typeface="+mn-ea"/>
              </a:rPr>
              <a:t>时，试试把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都改成</a:t>
            </a:r>
            <a:r>
              <a:rPr lang="en-US" altLang="zh-CN" sz="2800">
                <a:ea typeface="SimSun" charset="0"/>
                <a:sym typeface="+mn-ea"/>
              </a:rPr>
              <a:t> at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at </a:t>
            </a:r>
            <a:r>
              <a:rPr lang="zh-CN" altLang="en-US">
                <a:ea typeface="SimSun" charset="0"/>
                <a:sym typeface="+mn-ea"/>
              </a:rPr>
              <a:t>获取指定位置的字符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4835" y="1228090"/>
            <a:ext cx="8482330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获取字符串长度有两种写法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有两种写法，</a:t>
            </a:r>
            <a:r>
              <a:rPr lang="en-US" altLang="zh-CN">
                <a:ea typeface="SimSun" charset="0"/>
              </a:rPr>
              <a:t>s.length()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s.size() </a:t>
            </a:r>
            <a:r>
              <a:rPr lang="zh-CN" altLang="en-US">
                <a:ea typeface="SimSun" charset="0"/>
              </a:rPr>
              <a:t>等价。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size </a:t>
            </a:r>
            <a:r>
              <a:rPr lang="zh-CN" altLang="en-US">
                <a:ea typeface="SimSun" charset="0"/>
              </a:rPr>
              <a:t>是和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一样的名字，方便程序员理解。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但是为什么标准委员会还要发明一个一模一样的</a:t>
            </a:r>
            <a:r>
              <a:rPr lang="en-US" altLang="zh-CN">
                <a:ea typeface="SimSun" charset="0"/>
              </a:rPr>
              <a:t> length</a:t>
            </a:r>
            <a:r>
              <a:rPr lang="zh-CN" altLang="en-US">
                <a:ea typeface="SimSun" charset="0"/>
              </a:rPr>
              <a:t>？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小彭老师只能说是“孔乙己直呼内行</a:t>
            </a:r>
            <a:r>
              <a:rPr lang="zh-CN" altLang="en-US">
                <a:ea typeface="SimSun" charset="0"/>
                <a:sym typeface="+mn-ea"/>
              </a:rPr>
              <a:t>”了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4085" y="3572510"/>
            <a:ext cx="363791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函数原型为：</a:t>
            </a:r>
            <a:endParaRPr lang="zh-CN" altLang="en-US" sz="2000">
              <a:ea typeface="SimSun" charset="0"/>
            </a:endParaRPr>
          </a:p>
          <a:p>
            <a:r>
              <a:rPr lang="en-US" sz="2000">
                <a:solidFill>
                  <a:srgbClr val="002060"/>
                </a:solidFill>
              </a:rPr>
              <a:t>string substr(size_t </a:t>
            </a:r>
            <a:r>
              <a:rPr lang="en-US" sz="2000">
                <a:solidFill>
                  <a:srgbClr val="FF0000"/>
                </a:solidFill>
              </a:rPr>
              <a:t>pos</a:t>
            </a:r>
            <a:r>
              <a:rPr lang="en-US" sz="2000">
                <a:solidFill>
                  <a:srgbClr val="002060"/>
                </a:solidFill>
              </a:rPr>
              <a:t> = 0, size_t </a:t>
            </a:r>
            <a:r>
              <a:rPr lang="en-US" sz="2000">
                <a:solidFill>
                  <a:srgbClr val="00B050"/>
                </a:solidFill>
              </a:rPr>
              <a:t>len</a:t>
            </a:r>
            <a:r>
              <a:rPr lang="en-US" sz="2000">
                <a:solidFill>
                  <a:srgbClr val="002060"/>
                </a:solidFill>
              </a:rPr>
              <a:t> = </a:t>
            </a:r>
            <a:r>
              <a:rPr lang="en-US" sz="2000">
                <a:solidFill>
                  <a:srgbClr val="7030A0"/>
                </a:solidFill>
              </a:rPr>
              <a:t>-1</a:t>
            </a:r>
            <a:r>
              <a:rPr lang="en-US" sz="2000">
                <a:solidFill>
                  <a:srgbClr val="002060"/>
                </a:solidFill>
              </a:rPr>
              <a:t>) const;</a:t>
            </a:r>
            <a:endParaRPr lang="en-US" sz="2000">
              <a:solidFill>
                <a:srgbClr val="002060"/>
              </a:solidFill>
            </a:endParaRPr>
          </a:p>
          <a:p>
            <a:r>
              <a:rPr lang="en-US" sz="2000"/>
              <a:t>substr(pos, len) </a:t>
            </a:r>
            <a:r>
              <a:rPr lang="zh-CN" altLang="en-US" sz="2000">
                <a:ea typeface="SimSun" charset="0"/>
              </a:rPr>
              <a:t>会截取从第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个字符开始，长度为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的子字符串，原字符串不会改变。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如果原字符串剩余部分长度不足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sz="2000">
                <a:solidFill>
                  <a:srgbClr val="00B050"/>
                </a:solidFill>
                <a:ea typeface="SimSun" charset="0"/>
              </a:rPr>
              <a:t>len</a:t>
            </a:r>
            <a:r>
              <a:rPr lang="zh-CN" altLang="en-US" sz="2000">
                <a:ea typeface="SimSun" charset="0"/>
              </a:rPr>
              <a:t>，则返回长度小于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的子字符串而不会出错。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如果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ea typeface="SimSun" charset="0"/>
              </a:rPr>
              <a:t>pos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超出了原字符串的范围，则抛出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std::out_of_range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异常（和</a:t>
            </a:r>
            <a:r>
              <a:rPr lang="en-US" altLang="zh-CN" sz="2000">
                <a:ea typeface="SimSun" charset="0"/>
              </a:rPr>
              <a:t> at </a:t>
            </a:r>
            <a:r>
              <a:rPr lang="zh-CN" altLang="en-US" sz="2000">
                <a:ea typeface="SimSun" charset="0"/>
              </a:rPr>
              <a:t>同款的哦</a:t>
            </a:r>
            <a:r>
              <a:rPr lang="zh-CN" altLang="en-US" sz="2000">
                <a:ea typeface="SimSun" charset="0"/>
              </a:rPr>
              <a:t>）。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可以指定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</a:rPr>
              <a:t>（即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string::npos</a:t>
            </a:r>
            <a:r>
              <a:rPr lang="zh-CN" altLang="en-US" sz="2000">
                <a:ea typeface="SimSun" charset="0"/>
              </a:rPr>
              <a:t>），此时会截取从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开始直到原字符串末尾的子字符串。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不指定第二参数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时，默认的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  <a:sym typeface="+mn-ea"/>
              </a:rPr>
              <a:t>（见下方第三个例子）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例如：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</a:rPr>
              <a:t>1, 3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) = “ell”</a:t>
            </a:r>
            <a:endParaRPr lang="en-US" altLang="zh-CN" sz="2000">
              <a:solidFill>
                <a:srgbClr val="002060"/>
              </a:solidFill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1, 99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0, 3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“hel”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99, 3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</a:t>
            </a:r>
            <a:r>
              <a:rPr lang="zh-CN" altLang="en-US" sz="2000">
                <a:ea typeface="SimSun" charset="0"/>
                <a:sym typeface="+mn-ea"/>
              </a:rPr>
              <a:t>抛出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异常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1760" y="1341120"/>
            <a:ext cx="9428480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find </a:t>
            </a:r>
            <a:r>
              <a:rPr lang="zh-CN" altLang="en-US" sz="2800">
                <a:ea typeface="SimSun" charset="0"/>
              </a:rPr>
              <a:t>拥有众多重载，我们一个个来看。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size_t find(char c, size_t pos = 0) const noexcept;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find(string_view svt, size_t pos = 0) const noexcept;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find(string const &amp;str, size_t pos = 0) const noexcept;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find(const char *s, size_t pos = 0) const;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find(const char *s, size_t pos, size_t count) const;</a:t>
            </a:r>
            <a:endParaRPr lang="en-US" altLang="zh-CN" sz="2800">
              <a:ea typeface="SimSun" charset="0"/>
            </a:endParaRPr>
          </a:p>
          <a:p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为什么最后两个重载没有标记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noexcept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？历史原因，实际上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find 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函数都是不会抛出异常的，他找不到只会返回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olidFill>
                  <a:srgbClr val="0070C0"/>
                </a:solidFill>
              </a:rPr>
              <a:t>find(‘c’)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会在字符串中查找字符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ym typeface="+mn-ea"/>
              </a:rPr>
              <a:t>‘c’</a:t>
            </a:r>
            <a:r>
              <a:rPr lang="zh-CN" altLang="en-US" sz="2800"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注意：如果原字符串中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ym typeface="+mn-ea"/>
              </a:rPr>
              <a:t>‘c’ </a:t>
            </a:r>
            <a:r>
              <a:rPr lang="zh-CN" altLang="en-US" sz="2800"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“i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会返回</a:t>
            </a:r>
            <a:r>
              <a:rPr lang="en-US" altLang="zh-CN" sz="2800">
                <a:ea typeface="SimSun" charset="0"/>
              </a:rPr>
              <a:t> 1</a:t>
            </a:r>
            <a:r>
              <a:rPr lang="zh-CN" altLang="en-US" sz="2800">
                <a:ea typeface="SimSun" charset="0"/>
              </a:rPr>
              <a:t>，因为他找到的是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第二个</a:t>
            </a:r>
            <a:r>
              <a:rPr lang="zh-CN" altLang="en-US" sz="2800">
                <a:ea typeface="SimSun" charset="0"/>
              </a:rPr>
              <a:t>字符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，而计算机数数从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开始，所以他认为是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 1 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>
                <a:ea typeface="SimSun" charset="0"/>
              </a:rPr>
              <a:t>没毛病。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find(‘c’, pos)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会在字符串中查找字符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，不同的是</a:t>
            </a:r>
            <a:r>
              <a:rPr lang="zh-CN" altLang="en-US" sz="2800" b="1">
                <a:ea typeface="SimSun" charset="0"/>
              </a:rPr>
              <a:t>他会从第</a:t>
            </a:r>
            <a:r>
              <a:rPr lang="en-US" altLang="zh-CN" sz="2800" b="1">
                <a:ea typeface="SimSun" charset="0"/>
              </a:rPr>
              <a:t> pos </a:t>
            </a:r>
            <a:r>
              <a:rPr lang="zh-CN" altLang="en-US" sz="2800" b="1">
                <a:ea typeface="SimSun" charset="0"/>
              </a:rPr>
              <a:t>个字符开始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3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会返回</a:t>
            </a:r>
            <a:r>
              <a:rPr lang="en-US" altLang="zh-CN" sz="2800">
                <a:ea typeface="SimSun" charset="0"/>
                <a:sym typeface="+mn-ea"/>
              </a:rPr>
              <a:t> 4</a:t>
            </a:r>
            <a:r>
              <a:rPr lang="zh-CN" altLang="en-US" sz="2800">
                <a:ea typeface="SimSun" charset="0"/>
                <a:sym typeface="+mn-ea"/>
              </a:rPr>
              <a:t>，因为是从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第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个</a:t>
            </a:r>
            <a:r>
              <a:rPr lang="zh-CN" altLang="en-US" sz="2800">
                <a:ea typeface="SimSun" charset="0"/>
                <a:sym typeface="+mn-ea"/>
              </a:rPr>
              <a:t>字符</a:t>
            </a:r>
            <a:r>
              <a:rPr lang="en-US" altLang="zh-CN" sz="2800">
                <a:ea typeface="SimSun" charset="0"/>
                <a:sym typeface="+mn-ea"/>
              </a:rPr>
              <a:t> ‘t’ </a:t>
            </a:r>
            <a:r>
              <a:rPr lang="zh-CN" altLang="en-US" sz="2800">
                <a:ea typeface="SimSun" charset="0"/>
                <a:sym typeface="+mn-ea"/>
              </a:rPr>
              <a:t>开始查找（人类看来是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第四个</a:t>
            </a:r>
            <a:r>
              <a:rPr lang="zh-CN" altLang="en-US" sz="2800">
                <a:ea typeface="SimSun" charset="0"/>
                <a:sym typeface="+mn-ea"/>
              </a:rPr>
              <a:t>），所以第一个</a:t>
            </a:r>
            <a:r>
              <a:rPr lang="en-US" altLang="zh-CN" sz="2800">
                <a:ea typeface="SimSun" charset="0"/>
                <a:sym typeface="+mn-ea"/>
              </a:rPr>
              <a:t> ‘c’ </a:t>
            </a:r>
            <a:r>
              <a:rPr lang="zh-CN" altLang="en-US" sz="2800">
                <a:ea typeface="SimSun" charset="0"/>
                <a:sym typeface="+mn-ea"/>
              </a:rPr>
              <a:t>被略过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所在的位置刚好就是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，那么会返回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会返回</a:t>
            </a:r>
            <a:r>
              <a:rPr lang="en-US" altLang="zh-CN" sz="2800">
                <a:ea typeface="SimSun" charset="0"/>
                <a:sym typeface="+mn-ea"/>
              </a:rPr>
              <a:t> 4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olidFill>
                  <a:schemeClr val="tx1"/>
                </a:solidFill>
              </a:rPr>
              <a:t>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注意：如果原字符串中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“i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catchthe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cat”.find(‘c’)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，因为他找到的是第二个字符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，而计算机数数从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0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开始，所以他认为是第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个没毛病。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find(‘c’, pos)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，不同的是他会从第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个字符开始，例如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tchthecat”.find(‘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c’, 3)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，因为是从第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‘t’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开始查找（人类看来是第四个），所以第一个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被略过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如果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所在的位置刚好就是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，那么会返回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chthecat”.find(‘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c’, 4)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6085" y="1220470"/>
            <a:ext cx="6259195" cy="56375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(size_t)-1 </a:t>
            </a:r>
            <a:r>
              <a:rPr lang="zh-CN" altLang="en-US">
                <a:ea typeface="SimSun" charset="0"/>
              </a:rPr>
              <a:t>更专业的写法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类里定义了一个静态常量</a:t>
            </a:r>
            <a:r>
              <a:rPr lang="en-US" altLang="zh-CN" sz="2800">
                <a:ea typeface="SimSun" charset="0"/>
              </a:rPr>
              <a:t> npos</a:t>
            </a:r>
            <a:r>
              <a:rPr lang="zh-CN" altLang="en-US" sz="2800">
                <a:ea typeface="SimSun" charset="0"/>
              </a:rPr>
              <a:t>，其值为</a:t>
            </a:r>
            <a:r>
              <a:rPr lang="en-US" altLang="zh-CN" sz="2800">
                <a:ea typeface="SimSun" charset="0"/>
              </a:rPr>
              <a:t> (size_t)-1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我们使用时，可以用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olidFill>
                  <a:srgbClr val="7030A0"/>
                </a:solidFill>
              </a:rPr>
              <a:t>std::string::npos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代替看起来很不专业的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因此，要查询一个字符串是否包含某一字符，可以写：</a:t>
            </a:r>
            <a:endParaRPr lang="zh-CN" altLang="en-US" sz="2800"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</a:rPr>
              <a:t>string::npos</a:t>
            </a:r>
            <a:endParaRPr lang="en-US" altLang="zh-CN" sz="2800">
              <a:solidFill>
                <a:srgbClr val="0070C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s.npos</a:t>
            </a:r>
            <a:endParaRPr lang="en-US" altLang="zh-CN" sz="2800">
              <a:solidFill>
                <a:srgbClr val="7030A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(size_t)-1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/>
            <a:r>
              <a:rPr lang="zh-CN" altLang="en-US" sz="2800">
                <a:ea typeface="SimSun" charset="0"/>
              </a:rPr>
              <a:t>都是等价的。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3055" y="3303905"/>
            <a:ext cx="6798945" cy="3554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0"/>
            <a:ext cx="6209665" cy="4921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800">
                <a:solidFill>
                  <a:srgbClr val="0070C0"/>
                </a:solidFill>
              </a:rPr>
              <a:t>find(‘c’)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所在位置。</a:t>
            </a:r>
            <a:endParaRPr lang="zh-CN" altLang="en-US" sz="2800">
              <a:ea typeface="SimSun" charset="0"/>
            </a:endParaRPr>
          </a:p>
          <a:p>
            <a:r>
              <a:rPr lang="en-US" sz="2800">
                <a:solidFill>
                  <a:srgbClr val="0070C0"/>
                </a:solidFill>
              </a:rPr>
              <a:t>find(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sz="2800">
                <a:solidFill>
                  <a:srgbClr val="0070C0"/>
                </a:solidFill>
              </a:rPr>
              <a:t>str”)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</a:t>
            </a:r>
            <a:r>
              <a:rPr lang="en-US" sz="2800">
                <a:sym typeface="+mn-ea"/>
              </a:rPr>
              <a:t>str”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  <a:sym typeface="+mn-ea"/>
              </a:rPr>
              <a:t>所在</a:t>
            </a:r>
            <a:r>
              <a:rPr lang="zh-CN" altLang="en-US" sz="2800">
                <a:ea typeface="SimSun" charset="0"/>
              </a:rPr>
              <a:t>位置。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3</a:t>
            </a:r>
            <a:r>
              <a:rPr lang="zh-CN" altLang="en-US" sz="2800">
                <a:ea typeface="SimSun" charset="0"/>
              </a:rPr>
              <a:t>，因为找到的是开头的字符</a:t>
            </a:r>
            <a:r>
              <a:rPr lang="en-US" altLang="zh-CN" sz="2800">
                <a:ea typeface="SimSun" charset="0"/>
              </a:rPr>
              <a:t> ‘l’</a:t>
            </a:r>
            <a:r>
              <a:rPr lang="zh-CN" altLang="en-US" sz="2800">
                <a:ea typeface="SimSun" charset="0"/>
              </a:rPr>
              <a:t>，他是计算机认为的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 3 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>
                <a:ea typeface="SimSun" charset="0"/>
              </a:rPr>
              <a:t>字符（人类认为的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第四个</a:t>
            </a:r>
            <a:r>
              <a:rPr lang="zh-CN" altLang="en-US" sz="2800">
                <a:ea typeface="SimSun" charset="0"/>
              </a:rPr>
              <a:t>字符）。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同理也有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find(“str”, pos)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是从第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个字符开始查找子字符串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“str”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8</a:t>
            </a:r>
            <a:r>
              <a:rPr lang="zh-CN" altLang="en-US" sz="2800">
                <a:ea typeface="SimSun" charset="0"/>
                <a:sym typeface="+mn-ea"/>
              </a:rPr>
              <a:t>，因为</a:t>
            </a:r>
            <a:r>
              <a:rPr lang="en-US" altLang="zh-CN" sz="2800">
                <a:ea typeface="SimSun" charset="0"/>
                <a:sym typeface="+mn-ea"/>
              </a:rPr>
              <a:t> pos </a:t>
            </a:r>
            <a:r>
              <a:rPr lang="zh-CN" altLang="en-US" sz="2800">
                <a:ea typeface="SimSun" charset="0"/>
                <a:sym typeface="+mn-ea"/>
              </a:rPr>
              <a:t>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，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前四个</a:t>
            </a:r>
            <a:r>
              <a:rPr lang="zh-CN" altLang="en-US" sz="2800">
                <a:ea typeface="SimSun" charset="0"/>
                <a:sym typeface="+mn-ea"/>
              </a:rPr>
              <a:t>字符被排除掉了，这样其实等价于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 +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此外还有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“str”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pos, 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“str”.substr(0, len)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pos)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等价，用于要查询的字符串</a:t>
            </a:r>
            <a:r>
              <a:rPr lang="zh-CN" altLang="en-US" sz="2800" b="1">
                <a:ea typeface="SimSun" charset="0"/>
                <a:sym typeface="+mn-ea"/>
              </a:rPr>
              <a:t>已经确定长度</a:t>
            </a:r>
            <a:r>
              <a:rPr lang="zh-CN" altLang="en-US" sz="2800">
                <a:ea typeface="SimSun" charset="0"/>
                <a:sym typeface="+mn-ea"/>
              </a:rPr>
              <a:t>，或者要查询的字符串</a:t>
            </a:r>
            <a:r>
              <a:rPr lang="zh-CN" altLang="en-US" sz="2800" b="1">
                <a:ea typeface="SimSun" charset="0"/>
                <a:sym typeface="+mn-ea"/>
              </a:rPr>
              <a:t>是个切片</a:t>
            </a:r>
            <a:r>
              <a:rPr lang="zh-CN" altLang="en-US" sz="2800" b="1">
                <a:ea typeface="SimSun" charset="0"/>
                <a:sym typeface="+mn-ea"/>
              </a:rPr>
              <a:t>（</a:t>
            </a:r>
            <a:r>
              <a:rPr lang="en-US" altLang="zh-CN" sz="2800" b="1">
                <a:ea typeface="SimSun" charset="0"/>
                <a:sym typeface="+mn-ea"/>
              </a:rPr>
              <a:t>string_view</a:t>
            </a:r>
            <a:r>
              <a:rPr lang="zh-CN" altLang="en-US" sz="2800" b="1">
                <a:ea typeface="SimSun" charset="0"/>
                <a:sym typeface="+mn-ea"/>
              </a:rPr>
              <a:t>）</a:t>
            </a:r>
            <a:r>
              <a:rPr lang="zh-CN" altLang="en-US" sz="2800">
                <a:ea typeface="SimSun" charset="0"/>
                <a:sym typeface="+mn-ea"/>
              </a:rPr>
              <a:t>的情况。若不指定这个长度</a:t>
            </a:r>
            <a:r>
              <a:rPr lang="en-US" altLang="zh-CN" sz="2800">
                <a:ea typeface="SimSun" charset="0"/>
                <a:sym typeface="+mn-ea"/>
              </a:rPr>
              <a:t> len</a:t>
            </a:r>
            <a:r>
              <a:rPr lang="zh-CN" altLang="en-US" sz="2800">
                <a:ea typeface="SimSun" charset="0"/>
                <a:sym typeface="+mn-ea"/>
              </a:rPr>
              <a:t>，则默认是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结尾字符串，</a:t>
            </a:r>
            <a:r>
              <a:rPr lang="en-US" altLang="zh-CN" sz="2800">
                <a:ea typeface="SimSun" charset="0"/>
                <a:sym typeface="+mn-ea"/>
              </a:rPr>
              <a:t>find </a:t>
            </a:r>
            <a:r>
              <a:rPr lang="zh-CN" altLang="en-US" sz="2800">
                <a:ea typeface="SimSun" charset="0"/>
                <a:sym typeface="+mn-ea"/>
              </a:rPr>
              <a:t>还要</a:t>
            </a:r>
            <a:r>
              <a:rPr lang="zh-CN" altLang="en-US" sz="2800">
                <a:ea typeface="SimSun" charset="0"/>
                <a:sym typeface="+mn-ea"/>
              </a:rPr>
              <a:t>去求</a:t>
            </a:r>
            <a:r>
              <a:rPr lang="en-US" altLang="zh-CN" sz="2800">
                <a:ea typeface="SimSun" charset="0"/>
                <a:sym typeface="+mn-ea"/>
              </a:rPr>
              <a:t> len = strlen(“str”)</a:t>
            </a:r>
            <a:r>
              <a:rPr lang="zh-CN" altLang="en-US" sz="2800">
                <a:ea typeface="SimSun" charset="0"/>
                <a:sym typeface="+mn-ea"/>
              </a:rPr>
              <a:t>，相对低效。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59430" y="1600200"/>
            <a:ext cx="607187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应用</a:t>
            </a:r>
            <a:r>
              <a:rPr lang="zh-CN" altLang="en-US">
                <a:ea typeface="SimSun" charset="0"/>
              </a:rPr>
              <a:t>案例：计算子字符串出现了多少次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4170" y="1781810"/>
            <a:ext cx="642366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的描述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72535" y="1223645"/>
            <a:ext cx="4646930" cy="52793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https://en.cppreference.com/w/cpp/string/basic_string/find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反向查找</a:t>
            </a:r>
            <a:r>
              <a:rPr lang="en-US" altLang="zh-CN">
                <a:ea typeface="SimSun" charset="0"/>
              </a:rPr>
              <a:t> rfind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是从字符串头部开始查找，返回第一次出现的地方。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则是从尾部开始查找，返回最后一次出现的地方。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ll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owor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d”.rfind(‘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会返回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8</a:t>
            </a:r>
            <a:r>
              <a:rPr lang="zh-CN" altLang="en-US">
                <a:ea typeface="SimSun" charset="0"/>
              </a:rPr>
              <a:t>，因为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是优先从尾部开始查找的。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rfind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的最坏复杂度都为</a:t>
            </a:r>
            <a:r>
              <a:rPr lang="en-US" altLang="zh-CN">
                <a:ea typeface="SimSun" charset="0"/>
              </a:rPr>
              <a:t> O(n)</a:t>
            </a:r>
            <a:r>
              <a:rPr lang="zh-CN" altLang="en-US">
                <a:ea typeface="SimSun" charset="0"/>
              </a:rPr>
              <a:t>，最好复杂度都为</a:t>
            </a:r>
            <a:r>
              <a:rPr lang="en-US" altLang="zh-CN">
                <a:ea typeface="SimSun" charset="0"/>
              </a:rPr>
              <a:t> O(1)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</a:rPr>
              <a:t>字符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find_first_of(string const &amp;s,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</a:rPr>
              <a:t>size_t find_first_of(const char *s,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find_first_of(const char *s, size_t pos, size_t n)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70C0"/>
                </a:solidFill>
              </a:rPr>
              <a:t>“str”.find_first_of(“chset”, pos)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个字符开始，在</a:t>
            </a:r>
            <a:r>
              <a:rPr lang="en-US" altLang="zh-CN" sz="2800">
                <a:ea typeface="SimSun" charset="0"/>
              </a:rPr>
              <a:t> “str” </a:t>
            </a:r>
            <a:r>
              <a:rPr lang="zh-CN" altLang="en-US" sz="2800">
                <a:ea typeface="SimSun" charset="0"/>
              </a:rPr>
              <a:t>中找到第一个出现的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‘h’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‘e’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‘t’ </a:t>
            </a:r>
            <a:r>
              <a:rPr lang="zh-CN" altLang="en-US" sz="2800">
                <a:ea typeface="SimSun" charset="0"/>
              </a:rPr>
              <a:t>字符，并返回他所在的位置。如果都找不到，则会返回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string::npos</a:t>
            </a:r>
            <a:r>
              <a:rPr lang="zh-CN" altLang="en-US" sz="2800">
                <a:ea typeface="SimSun" charset="0"/>
              </a:rPr>
              <a:t>）。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没错，这个</a:t>
            </a:r>
            <a:r>
              <a:rPr lang="en-US" altLang="zh-CN" sz="2800">
                <a:ea typeface="SimSun" charset="0"/>
              </a:rPr>
              <a:t> “chset” </a:t>
            </a:r>
            <a:r>
              <a:rPr lang="zh-CN" altLang="en-US" sz="2800">
                <a:ea typeface="SimSun" charset="0"/>
              </a:rPr>
              <a:t>是个字符的</a:t>
            </a:r>
            <a:r>
              <a:rPr lang="zh-CN" altLang="en-US" sz="2800" b="1">
                <a:ea typeface="SimSun" charset="0"/>
              </a:rPr>
              <a:t>集合</a:t>
            </a:r>
            <a:r>
              <a:rPr lang="zh-CN" altLang="en-US" sz="2800">
                <a:ea typeface="SimSun" charset="0"/>
              </a:rPr>
              <a:t>，顺序无所谓，重复没有用。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如果不指定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，默认为</a:t>
            </a:r>
            <a:r>
              <a:rPr lang="en-US" altLang="zh-CN" sz="2800">
                <a:ea typeface="SimSun" charset="0"/>
              </a:rPr>
              <a:t> 0</a:t>
            </a:r>
            <a:r>
              <a:rPr lang="zh-CN" altLang="en-US" sz="2800">
                <a:ea typeface="SimSun" charset="0"/>
              </a:rPr>
              <a:t>，从头开始查找。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s.find_first_of(“chset”) </a:t>
            </a:r>
            <a:r>
              <a:rPr lang="zh-CN" altLang="en-US" sz="2800">
                <a:ea typeface="SimSun" charset="0"/>
              </a:rPr>
              <a:t>等价于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min(s.find(‘c’),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s.find(‘h’), s.find(‘s’), s.find(‘e’),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s.find(‘t’))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  <a:sym typeface="+mn-ea"/>
              </a:rPr>
              <a:t>字符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5465" y="1600200"/>
            <a:ext cx="60198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</a:t>
            </a:r>
            <a:r>
              <a:rPr lang="zh-CN" altLang="en-US">
                <a:ea typeface="SimSun" charset="0"/>
              </a:rPr>
              <a:t>案例：按空格分割字符串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刚刚说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的时候提到过</a:t>
            </a:r>
            <a:r>
              <a:rPr lang="en-US" altLang="zh-CN">
                <a:ea typeface="SimSun" charset="0"/>
              </a:rPr>
              <a:t> isspace </a:t>
            </a:r>
            <a:r>
              <a:rPr lang="zh-CN" altLang="en-US">
                <a:ea typeface="SimSun" charset="0"/>
              </a:rPr>
              <a:t>这个函数，他会把</a:t>
            </a:r>
            <a:r>
              <a:rPr lang="en-US" altLang="zh-CN">
                <a:ea typeface="SimSun" charset="0"/>
              </a:rPr>
              <a:t> ‘ 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‘\t’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‘\v’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‘\f’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</a:rPr>
              <a:t>\n’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  <a:sym typeface="+mn-ea"/>
              </a:rPr>
              <a:t>\r’ </a:t>
            </a:r>
            <a:r>
              <a:rPr lang="zh-CN" altLang="en-US">
                <a:ea typeface="SimSun" charset="0"/>
                <a:sym typeface="+mn-ea"/>
              </a:rPr>
              <a:t>识别为空格（因为他们显示出来的确都是空的），我姑且称之为空格类字符（</a:t>
            </a:r>
            <a:r>
              <a:rPr lang="en-US" altLang="zh-CN">
                <a:ea typeface="SimSun" charset="0"/>
                <a:sym typeface="+mn-ea"/>
              </a:rPr>
              <a:t>whitespace</a:t>
            </a:r>
            <a:r>
              <a:rPr lang="zh-CN" altLang="en-US">
                <a:ea typeface="SimSun" charset="0"/>
                <a:sym typeface="+mn-ea"/>
              </a:rPr>
              <a:t>）。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如何找到第一个出现的空格类字符？如果要找第一个出现的空格，可以用</a:t>
            </a:r>
            <a:r>
              <a:rPr lang="en-US" altLang="zh-CN">
                <a:ea typeface="SimSun" charset="0"/>
                <a:sym typeface="+mn-ea"/>
              </a:rPr>
              <a:t> s.find(‘ </a:t>
            </a:r>
            <a:r>
              <a:rPr lang="en-US" altLang="zh-CN">
                <a:ea typeface="SimSun" charset="0"/>
                <a:sym typeface="+mn-ea"/>
              </a:rPr>
              <a:t>’)</a:t>
            </a:r>
            <a:r>
              <a:rPr lang="zh-CN" altLang="en-US">
                <a:ea typeface="SimSun" charset="0"/>
                <a:sym typeface="+mn-ea"/>
              </a:rPr>
              <a:t>，如果要找到第一个出现的空格类字符？空格类字符是一个集合</a:t>
            </a:r>
            <a:r>
              <a:rPr lang="en-US" altLang="zh-CN">
                <a:ea typeface="SimSun" charset="0"/>
                <a:sym typeface="+mn-ea"/>
              </a:rPr>
              <a:t> {</a:t>
            </a:r>
            <a:r>
              <a:rPr lang="en-US" altLang="zh-CN">
                <a:ea typeface="SimSun" charset="0"/>
                <a:sym typeface="+mn-ea"/>
              </a:rPr>
              <a:t>‘ ’, ‘\t’, </a:t>
            </a:r>
            <a:r>
              <a:rPr lang="en-US" altLang="zh-CN">
                <a:ea typeface="SimSun" charset="0"/>
                <a:sym typeface="+mn-ea"/>
              </a:rPr>
              <a:t>‘\v’, ‘\f’, ‘</a:t>
            </a:r>
            <a:r>
              <a:rPr lang="en-US" altLang="zh-CN">
                <a:ea typeface="SimSun" charset="0"/>
                <a:sym typeface="+mn-ea"/>
              </a:rPr>
              <a:t>\n’, </a:t>
            </a:r>
            <a:r>
              <a:rPr lang="en-US" altLang="zh-CN">
                <a:ea typeface="SimSun" charset="0"/>
                <a:sym typeface="+mn-ea"/>
              </a:rPr>
              <a:t>‘\r’}</a:t>
            </a:r>
            <a:r>
              <a:rPr lang="zh-CN" altLang="en-US">
                <a:ea typeface="SimSun" charset="0"/>
                <a:sym typeface="+mn-ea"/>
              </a:rPr>
              <a:t>，可以作为一个字符串来传给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sym typeface="+mn-ea"/>
              </a:rPr>
              <a:t>find_first_of</a:t>
            </a:r>
            <a:r>
              <a:rPr lang="zh-CN" altLang="en-US">
                <a:ea typeface="SimSun" charset="0"/>
                <a:sym typeface="+mn-ea"/>
              </a:rPr>
              <a:t>，例如：</a:t>
            </a:r>
            <a:r>
              <a:rPr lang="en-US" altLang="zh-CN">
                <a:ea typeface="SimSun" charset="0"/>
                <a:sym typeface="+mn-ea"/>
              </a:rPr>
              <a:t>s.find_first_of(“</a:t>
            </a:r>
            <a:r>
              <a:rPr lang="en-US" altLang="zh-CN">
                <a:ea typeface="SimSun" charset="0"/>
                <a:sym typeface="+mn-ea"/>
              </a:rPr>
              <a:t> \t</a:t>
            </a:r>
            <a:r>
              <a:rPr lang="en-US" altLang="zh-CN">
                <a:ea typeface="SimSun" charset="0"/>
                <a:sym typeface="+mn-ea"/>
              </a:rPr>
              <a:t>\v\f</a:t>
            </a:r>
            <a:r>
              <a:rPr lang="en-US" altLang="zh-CN">
                <a:ea typeface="SimSun" charset="0"/>
                <a:sym typeface="+mn-ea"/>
              </a:rPr>
              <a:t>\n</a:t>
            </a:r>
            <a:r>
              <a:rPr lang="en-US" altLang="zh-CN">
                <a:ea typeface="SimSun" charset="0"/>
                <a:sym typeface="+mn-ea"/>
              </a:rPr>
              <a:t>\r”)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22985" y="6489700"/>
            <a:ext cx="10145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https://www.geeksforgeeks.org/isspace-in-c-and-its-application-to-count-whitespace-characters/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</a:t>
            </a:r>
            <a:r>
              <a:rPr lang="zh-CN" altLang="en-US">
                <a:ea typeface="SimSun" charset="0"/>
              </a:rPr>
              <a:t>案例：按空格分割字符串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36925" y="1275715"/>
            <a:ext cx="551751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find_first_not_of</a:t>
            </a:r>
            <a:r>
              <a:rPr lang="en-US"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寻找</a:t>
            </a:r>
            <a:r>
              <a:rPr lang="zh-CN" altLang="en-US" b="1">
                <a:ea typeface="SimSun" charset="0"/>
                <a:sym typeface="+mn-ea"/>
              </a:rPr>
              <a:t>不在</a:t>
            </a:r>
            <a:r>
              <a:rPr lang="zh-CN" altLang="en-US">
                <a:ea typeface="SimSun" charset="0"/>
                <a:sym typeface="+mn-ea"/>
              </a:rPr>
              <a:t>集合内的字符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2385" y="1600200"/>
            <a:ext cx="95865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举一反三：</a:t>
            </a:r>
            <a:r>
              <a:rPr lang="en-US"/>
              <a:t>find_last_of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find_last_not_of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的反向版本是</a:t>
            </a:r>
            <a:r>
              <a:rPr lang="en-US" altLang="zh-CN">
                <a:ea typeface="SimSun" charset="0"/>
              </a:rPr>
              <a:t> rfind</a:t>
            </a:r>
            <a:r>
              <a:rPr lang="zh-CN" altLang="en-US">
                <a:ea typeface="SimSun" charset="0"/>
              </a:rPr>
              <a:t>。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en-US">
                <a:sym typeface="+mn-ea"/>
              </a:rPr>
              <a:t>find_first_</a:t>
            </a:r>
            <a:r>
              <a:rPr lang="en-US" altLang="zh-CN">
                <a:ea typeface="SimSun" charset="0"/>
                <a:sym typeface="+mn-ea"/>
              </a:rPr>
              <a:t>not_</a:t>
            </a:r>
            <a:r>
              <a:rPr lang="en-US">
                <a:sym typeface="+mn-ea"/>
              </a:rPr>
              <a:t>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find_last_not_of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en-US" altLang="zh-CN" sz="2800">
                <a:ea typeface="SimSun" charset="0"/>
              </a:rPr>
              <a:t>replace(pos, len, “str”) </a:t>
            </a:r>
            <a:r>
              <a:rPr lang="zh-CN" altLang="en-US" sz="2800">
                <a:ea typeface="SimSun" charset="0"/>
              </a:rPr>
              <a:t>会把从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开始的</a:t>
            </a:r>
            <a:r>
              <a:rPr lang="en-US" altLang="zh-CN" sz="2800">
                <a:ea typeface="SimSun" charset="0"/>
              </a:rPr>
              <a:t> len </a:t>
            </a:r>
            <a:r>
              <a:rPr lang="zh-CN" altLang="en-US" sz="2800">
                <a:ea typeface="SimSun" charset="0"/>
              </a:rPr>
              <a:t>个字符替换为</a:t>
            </a:r>
            <a:r>
              <a:rPr lang="en-US" altLang="zh-CN" sz="2800">
                <a:ea typeface="SimSun" charset="0"/>
              </a:rPr>
              <a:t> “str”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world”.replace(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world”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</a:t>
            </a:r>
            <a:r>
              <a:rPr lang="en-US" altLang="zh-CN" sz="2800">
                <a:ea typeface="SimSun" charset="0"/>
              </a:rPr>
              <a:t> len </a:t>
            </a:r>
            <a:r>
              <a:rPr lang="zh-CN" altLang="en-US" sz="2800">
                <a:ea typeface="SimSun" charset="0"/>
              </a:rPr>
              <a:t>过大，超出了字符串的长度，则会自动截断，相当于从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开始到末尾都被替换。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4, 100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如果</a:t>
            </a:r>
            <a:r>
              <a:rPr lang="en-US" altLang="zh-CN" sz="2800">
                <a:ea typeface="SimSun" charset="0"/>
                <a:sym typeface="+mn-ea"/>
              </a:rPr>
              <a:t> pos </a:t>
            </a:r>
            <a:r>
              <a:rPr lang="zh-CN" altLang="en-US" sz="2800">
                <a:ea typeface="SimSun" charset="0"/>
                <a:sym typeface="+mn-ea"/>
              </a:rPr>
              <a:t>过大，超出了字符串的长度，则抛出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out_of_range </a:t>
            </a:r>
            <a:r>
              <a:rPr lang="zh-CN" altLang="en-US" sz="2800">
                <a:ea typeface="SimSun" charset="0"/>
                <a:sym typeface="+mn-ea"/>
              </a:rPr>
              <a:t>异常。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400, 2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会得到异常（和</a:t>
            </a:r>
            <a:r>
              <a:rPr lang="en-US" altLang="zh-CN" sz="2800">
                <a:ea typeface="SimSun" charset="0"/>
                <a:sym typeface="+mn-ea"/>
              </a:rPr>
              <a:t> at </a:t>
            </a:r>
            <a:r>
              <a:rPr lang="zh-CN" altLang="en-US" sz="2800">
                <a:ea typeface="SimSun" charset="0"/>
                <a:sym typeface="+mn-ea"/>
              </a:rPr>
              <a:t>同款）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启发性提示：因为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转换为</a:t>
            </a:r>
            <a:r>
              <a:rPr lang="en-US" altLang="zh-CN" sz="2800">
                <a:ea typeface="SimSun" charset="0"/>
                <a:sym typeface="+mn-ea"/>
              </a:rPr>
              <a:t> size_t </a:t>
            </a:r>
            <a:r>
              <a:rPr lang="zh-CN" altLang="en-US" sz="2800">
                <a:ea typeface="SimSun" charset="0"/>
                <a:sym typeface="+mn-ea"/>
              </a:rPr>
              <a:t>后是个很大的数（因为补码的规则，他实际上变成</a:t>
            </a:r>
            <a:r>
              <a:rPr lang="en-US" altLang="zh-CN" sz="2800">
                <a:ea typeface="SimSun" charset="0"/>
                <a:sym typeface="+mn-ea"/>
              </a:rPr>
              <a:t> 0xffffffffffffffff</a:t>
            </a:r>
            <a:r>
              <a:rPr lang="zh-CN" altLang="en-US" sz="2800">
                <a:ea typeface="SimSun" charset="0"/>
                <a:sym typeface="+mn-ea"/>
              </a:rPr>
              <a:t>），所以可以给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指定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（或者</a:t>
            </a:r>
            <a:r>
              <a:rPr lang="en-US" altLang="zh-CN" sz="2800">
                <a:ea typeface="SimSun" charset="0"/>
                <a:sym typeface="+mn-ea"/>
              </a:rPr>
              <a:t> string::npos</a:t>
            </a:r>
            <a:r>
              <a:rPr lang="zh-CN" altLang="en-US" sz="2800">
                <a:ea typeface="SimSun" charset="0"/>
                <a:sym typeface="+mn-ea"/>
              </a:rPr>
              <a:t>）</a:t>
            </a:r>
            <a:r>
              <a:rPr lang="zh-CN" altLang="en-US" sz="2800">
                <a:ea typeface="SimSun" charset="0"/>
                <a:sym typeface="+mn-ea"/>
              </a:rPr>
              <a:t>来迫使</a:t>
            </a:r>
            <a:r>
              <a:rPr lang="en-US" altLang="zh-CN" sz="2800">
                <a:ea typeface="SimSun" charset="0"/>
                <a:sym typeface="+mn-ea"/>
              </a:rPr>
              <a:t> replace </a:t>
            </a:r>
            <a:r>
              <a:rPr lang="zh-CN" altLang="en-US" sz="2800">
                <a:ea typeface="SimSun" charset="0"/>
                <a:sym typeface="+mn-ea"/>
              </a:rPr>
              <a:t>从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开始一直到字符串末尾都替换掉，例如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4, -1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600">
                <a:ea typeface="SimSun" charset="0"/>
              </a:rPr>
              <a:t>刚刚的例子</a:t>
            </a:r>
            <a:r>
              <a:rPr lang="en-US" altLang="zh-CN" sz="2600">
                <a:ea typeface="SimSun" charset="0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world”.replace(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600">
                <a:ea typeface="SimSun" charset="0"/>
              </a:rPr>
              <a:t> </a:t>
            </a:r>
            <a:r>
              <a:rPr lang="zh-CN" altLang="en-US" sz="2600">
                <a:ea typeface="SimSun" charset="0"/>
              </a:rPr>
              <a:t>会得到</a:t>
            </a:r>
            <a:r>
              <a:rPr lang="en-US" altLang="zh-CN" sz="2600">
                <a:ea typeface="SimSun" charset="0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world”</a:t>
            </a:r>
            <a:r>
              <a:rPr lang="zh-CN" altLang="en-US" sz="2600">
                <a:ea typeface="SimSun" charset="0"/>
              </a:rPr>
              <a:t>。</a:t>
            </a:r>
            <a:endParaRPr lang="zh-CN" altLang="en-US" sz="2600">
              <a:ea typeface="SimSun" charset="0"/>
            </a:endParaRPr>
          </a:p>
          <a:p>
            <a:r>
              <a:rPr lang="zh-CN" altLang="en-US" sz="2600">
                <a:ea typeface="SimSun" charset="0"/>
                <a:sym typeface="+mn-ea"/>
              </a:rPr>
              <a:t>性能小贴士：</a:t>
            </a:r>
            <a:r>
              <a:rPr lang="en-US" altLang="zh-CN" sz="2600">
                <a:ea typeface="SimSun" charset="0"/>
                <a:sym typeface="+mn-ea"/>
              </a:rPr>
              <a:t>string </a:t>
            </a:r>
            <a:r>
              <a:rPr lang="zh-CN" altLang="en-US" sz="2600">
                <a:ea typeface="SimSun" charset="0"/>
                <a:sym typeface="+mn-ea"/>
              </a:rPr>
              <a:t>的本质和</a:t>
            </a:r>
            <a:r>
              <a:rPr lang="en-US" altLang="zh-CN" sz="2600">
                <a:ea typeface="SimSun" charset="0"/>
                <a:sym typeface="+mn-ea"/>
              </a:rPr>
              <a:t> vector </a:t>
            </a:r>
            <a:r>
              <a:rPr lang="zh-CN" altLang="en-US" sz="2600">
                <a:ea typeface="SimSun" charset="0"/>
                <a:sym typeface="+mn-ea"/>
              </a:rPr>
              <a:t>一样，是内存中连续的数组。注意这里原来</a:t>
            </a:r>
            <a:r>
              <a:rPr lang="en-US" altLang="zh-CN" sz="2600">
                <a:ea typeface="SimSun" charset="0"/>
                <a:sym typeface="+mn-ea"/>
              </a:rPr>
              <a:t> [4, 4+2) </a:t>
            </a:r>
            <a:r>
              <a:rPr lang="zh-CN" altLang="en-US" sz="2600">
                <a:ea typeface="SimSun" charset="0"/>
                <a:sym typeface="+mn-ea"/>
              </a:rPr>
              <a:t>这里的子字符串为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ea typeface="SimSun" charset="0"/>
                <a:sym typeface="+mn-ea"/>
              </a:rPr>
              <a:t>“</a:t>
            </a:r>
            <a:r>
              <a:rPr lang="en-US" altLang="zh-CN" sz="2600">
                <a:ea typeface="SimSun" charset="0"/>
                <a:sym typeface="+mn-ea"/>
              </a:rPr>
              <a:t>lo</a:t>
            </a:r>
            <a:r>
              <a:rPr lang="en-US" altLang="zh-CN" sz="2600">
                <a:ea typeface="SimSun" charset="0"/>
                <a:sym typeface="+mn-ea"/>
              </a:rPr>
              <a:t>”</a:t>
            </a:r>
            <a:r>
              <a:rPr lang="zh-CN" altLang="en-US" sz="2600">
                <a:ea typeface="SimSun" charset="0"/>
                <a:sym typeface="+mn-ea"/>
              </a:rPr>
              <a:t>，替换成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ea typeface="SimSun" charset="0"/>
                <a:sym typeface="+mn-ea"/>
              </a:rPr>
              <a:t>“</a:t>
            </a:r>
            <a:r>
              <a:rPr lang="en-US" altLang="zh-CN" sz="2600">
                <a:ea typeface="SimSun" charset="0"/>
                <a:sym typeface="+mn-ea"/>
              </a:rPr>
              <a:t>pful</a:t>
            </a:r>
            <a:r>
              <a:rPr lang="en-US" altLang="zh-CN" sz="2600">
                <a:ea typeface="SimSun" charset="0"/>
                <a:sym typeface="+mn-ea"/>
              </a:rPr>
              <a:t>”</a:t>
            </a:r>
            <a:r>
              <a:rPr lang="zh-CN" altLang="en-US" sz="2600">
                <a:ea typeface="SimSun" charset="0"/>
                <a:sym typeface="+mn-ea"/>
              </a:rPr>
              <a:t>。而</a:t>
            </a:r>
            <a:r>
              <a:rPr lang="zh-CN" altLang="en-US" sz="2600">
                <a:ea typeface="SimSun" charset="0"/>
                <a:sym typeface="+mn-ea"/>
              </a:rPr>
              <a:t>因为</a:t>
            </a:r>
            <a:r>
              <a:rPr lang="en-US" altLang="zh-CN" sz="2600">
                <a:ea typeface="SimSun" charset="0"/>
                <a:sym typeface="+mn-ea"/>
              </a:rPr>
              <a:t> “pful” </a:t>
            </a:r>
            <a:r>
              <a:rPr lang="zh-CN" altLang="en-US" sz="2600">
                <a:ea typeface="SimSun" charset="0"/>
                <a:sym typeface="+mn-ea"/>
              </a:rPr>
              <a:t>比</a:t>
            </a:r>
            <a:r>
              <a:rPr lang="en-US" altLang="zh-CN" sz="2600">
                <a:ea typeface="SimSun" charset="0"/>
                <a:sym typeface="+mn-ea"/>
              </a:rPr>
              <a:t> “lo” </a:t>
            </a:r>
            <a:r>
              <a:rPr lang="zh-CN" altLang="en-US" sz="2600">
                <a:ea typeface="SimSun" charset="0"/>
                <a:sym typeface="+mn-ea"/>
              </a:rPr>
              <a:t>宽了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格，所以为了预留出这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格额外的空间，就得把后面的</a:t>
            </a:r>
            <a:r>
              <a:rPr lang="en-US" altLang="zh-CN" sz="2600">
                <a:ea typeface="SimSun" charset="0"/>
                <a:sym typeface="+mn-ea"/>
              </a:rPr>
              <a:t> “world” </a:t>
            </a:r>
            <a:r>
              <a:rPr lang="zh-CN" altLang="en-US" sz="2600">
                <a:ea typeface="SimSun" charset="0"/>
                <a:sym typeface="+mn-ea"/>
              </a:rPr>
              <a:t>在内存中整体平移了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格（和</a:t>
            </a:r>
            <a:r>
              <a:rPr lang="en-US" altLang="zh-CN" sz="2600">
                <a:ea typeface="SimSun" charset="0"/>
                <a:sym typeface="+mn-ea"/>
              </a:rPr>
              <a:t> vector </a:t>
            </a:r>
            <a:r>
              <a:rPr lang="zh-CN" altLang="en-US" sz="2600">
                <a:ea typeface="SimSun" charset="0"/>
                <a:sym typeface="+mn-ea"/>
              </a:rPr>
              <a:t>的</a:t>
            </a:r>
            <a:r>
              <a:rPr lang="en-US" altLang="zh-CN" sz="2600">
                <a:ea typeface="SimSun" charset="0"/>
                <a:sym typeface="+mn-ea"/>
              </a:rPr>
              <a:t> insert </a:t>
            </a:r>
            <a:r>
              <a:rPr lang="zh-CN" altLang="en-US" sz="2600">
                <a:ea typeface="SimSun" charset="0"/>
                <a:sym typeface="+mn-ea"/>
              </a:rPr>
              <a:t>一样）。这意味着</a:t>
            </a:r>
            <a:r>
              <a:rPr lang="en-US" altLang="zh-CN" sz="2600">
                <a:ea typeface="SimSun" charset="0"/>
                <a:sym typeface="+mn-ea"/>
              </a:rPr>
              <a:t> replace </a:t>
            </a:r>
            <a:r>
              <a:rPr lang="zh-CN" altLang="en-US" sz="2600">
                <a:ea typeface="SimSun" charset="0"/>
                <a:sym typeface="+mn-ea"/>
              </a:rPr>
              <a:t>最坏是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O(n)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复杂度的，然而如果原来的子字符串和新的子字符串一样长度，例如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lo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world”.replace(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4, 2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会得到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world”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则后面的</a:t>
            </a:r>
            <a:r>
              <a:rPr lang="en-US" altLang="zh-CN" sz="2600">
                <a:ea typeface="SimSun" charset="0"/>
                <a:sym typeface="+mn-ea"/>
              </a:rPr>
              <a:t> “world” </a:t>
            </a:r>
            <a:r>
              <a:rPr lang="zh-CN" altLang="en-US" sz="2600">
                <a:ea typeface="SimSun" charset="0"/>
                <a:sym typeface="+mn-ea"/>
              </a:rPr>
              <a:t>不需要被平移，是最好的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O(1) </a:t>
            </a:r>
            <a:r>
              <a:rPr lang="zh-CN" altLang="en-US" sz="2600">
                <a:ea typeface="SimSun" charset="0"/>
                <a:sym typeface="+mn-ea"/>
              </a:rPr>
              <a:t>复杂度</a:t>
            </a:r>
            <a:r>
              <a:rPr lang="en-US" altLang="zh-CN" sz="2600">
                <a:ea typeface="SimSun" charset="0"/>
                <a:sym typeface="+mn-ea"/>
              </a:rPr>
              <a:t>……</a:t>
            </a:r>
            <a:r>
              <a:rPr lang="zh-CN" altLang="en-US" sz="2600">
                <a:ea typeface="SimSun" charset="0"/>
                <a:sym typeface="+mn-ea"/>
              </a:rPr>
              <a:t>好吧，其实是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O(len)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复杂度，</a:t>
            </a:r>
            <a:r>
              <a:rPr lang="en-US" altLang="zh-CN" sz="2600">
                <a:ea typeface="SimSun" charset="0"/>
                <a:sym typeface="+mn-ea"/>
              </a:rPr>
              <a:t>len </a:t>
            </a:r>
            <a:r>
              <a:rPr lang="zh-CN" altLang="en-US" sz="2600">
                <a:ea typeface="SimSun" charset="0"/>
                <a:sym typeface="+mn-ea"/>
              </a:rPr>
              <a:t>就是这里子字符串的长度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2</a:t>
            </a:r>
            <a:r>
              <a:rPr lang="zh-CN" altLang="en-US" sz="2600">
                <a:ea typeface="SimSun" charset="0"/>
                <a:sym typeface="+mn-ea"/>
              </a:rPr>
              <a:t>。</a:t>
            </a:r>
            <a:endParaRPr lang="zh-CN" altLang="en-US" sz="2600">
              <a:ea typeface="SimSun" charset="0"/>
              <a:sym typeface="+mn-ea"/>
            </a:endParaRPr>
          </a:p>
          <a:p>
            <a:r>
              <a:rPr lang="zh-CN" altLang="en-US" sz="2600">
                <a:ea typeface="SimSun" charset="0"/>
              </a:rPr>
              <a:t>此外，要注意</a:t>
            </a:r>
            <a:r>
              <a:rPr lang="en-US" altLang="zh-CN" sz="2600">
                <a:ea typeface="SimSun" charset="0"/>
              </a:rPr>
              <a:t> replace </a:t>
            </a:r>
            <a:r>
              <a:rPr lang="zh-CN" altLang="en-US" sz="2600">
                <a:ea typeface="SimSun" charset="0"/>
              </a:rPr>
              <a:t>会</a:t>
            </a:r>
            <a:r>
              <a:rPr lang="zh-CN" altLang="en-US" sz="2600">
                <a:ea typeface="SimSun" charset="0"/>
                <a:sym typeface="+mn-ea"/>
              </a:rPr>
              <a:t>就地修改原字符串，返回的是指向原对象的引用，并不是一份新的拷贝！这是标准库的设计者为了性能考虑。</a:t>
            </a:r>
            <a:endParaRPr lang="en-US" altLang="zh-CN" sz="2600">
              <a:ea typeface="SimSun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5240" y="2115185"/>
            <a:ext cx="9620250" cy="34956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47010" y="5659120"/>
            <a:ext cx="66979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ea typeface="SimSun" charset="0"/>
                <a:sym typeface="+mn-ea"/>
              </a:rPr>
              <a:t>函数原型：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string const &amp;str);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const char *s);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const char *s, size_t slen);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批量</a:t>
            </a:r>
            <a:r>
              <a:rPr lang="zh-CN" altLang="en-US">
                <a:ea typeface="SimSun" charset="0"/>
              </a:rPr>
              <a:t>替换字符串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2910" y="1600200"/>
            <a:ext cx="6265545" cy="45262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1560" y="6489700"/>
            <a:ext cx="1008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不是最高效的写法，最坏情况可达</a:t>
            </a:r>
            <a:r>
              <a:rPr lang="en-US" altLang="zh-CN">
                <a:ea typeface="SimSun" charset="0"/>
              </a:rPr>
              <a:t> O(mn)</a:t>
            </a:r>
            <a:r>
              <a:rPr lang="zh-CN" altLang="en-US">
                <a:ea typeface="SimSun" charset="0"/>
              </a:rPr>
              <a:t>，其中</a:t>
            </a:r>
            <a:r>
              <a:rPr lang="en-US" altLang="zh-CN">
                <a:ea typeface="SimSun" charset="0"/>
              </a:rPr>
              <a:t> m </a:t>
            </a:r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“pyb” </a:t>
            </a:r>
            <a:r>
              <a:rPr lang="zh-CN" altLang="en-US">
                <a:ea typeface="SimSun" charset="0"/>
              </a:rPr>
              <a:t>出现次数，如何优化？留作课后作业！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9410" y="3062605"/>
            <a:ext cx="2893060" cy="248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replace </a:t>
            </a:r>
            <a:r>
              <a:rPr lang="zh-CN" altLang="en-US">
                <a:ea typeface="SimSun" charset="0"/>
              </a:rPr>
              <a:t>的描述</a:t>
            </a:r>
            <a:endParaRPr lang="zh-CN" altLang="en-US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https://en.cppreference.com/w/cpp/string/basic_string/replace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rcRect t="1619"/>
          <a:stretch>
            <a:fillRect/>
          </a:stretch>
        </p:blipFill>
        <p:spPr>
          <a:xfrm>
            <a:off x="489585" y="1109345"/>
            <a:ext cx="3463925" cy="538035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78370" y="1246505"/>
            <a:ext cx="4515485" cy="51904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169410" y="269430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小彭老师表示：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边界情况总结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olidFill>
                  <a:srgbClr val="002060"/>
                </a:solidFill>
                <a:sym typeface="+mn-ea"/>
              </a:rPr>
              <a:t>s.substr(pos, len = -1)</a:t>
            </a:r>
            <a:r>
              <a:rPr lang="zh-CN" altLang="en-US" sz="2400">
                <a:ea typeface="SimSun" charset="0"/>
                <a:sym typeface="+mn-ea"/>
              </a:rPr>
              <a:t>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&gt; s.size()</a:t>
            </a:r>
            <a:r>
              <a:rPr lang="zh-CN" altLang="en-US" sz="2400">
                <a:ea typeface="SimSun" charset="0"/>
                <a:sym typeface="+mn-ea"/>
              </a:rPr>
              <a:t>，则抛出</a:t>
            </a:r>
            <a:r>
              <a:rPr lang="en-US" altLang="zh-CN" sz="2400">
                <a:ea typeface="SimSun" charset="0"/>
                <a:sym typeface="+mn-ea"/>
              </a:rPr>
              <a:t> out_of_range </a:t>
            </a:r>
            <a:r>
              <a:rPr lang="zh-CN" altLang="en-US" sz="2400">
                <a:ea typeface="SimSun" charset="0"/>
                <a:sym typeface="+mn-ea"/>
              </a:rPr>
              <a:t>异常。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+ len ≥ s.size()</a:t>
            </a:r>
            <a:r>
              <a:rPr lang="zh-CN" altLang="en-US" sz="2400">
                <a:ea typeface="SimSun" charset="0"/>
                <a:sym typeface="+mn-ea"/>
              </a:rPr>
              <a:t>，则截断超出的部分，只返回小于</a:t>
            </a:r>
            <a:r>
              <a:rPr lang="en-US" altLang="zh-CN" sz="2400">
                <a:ea typeface="SimSun" charset="0"/>
                <a:sym typeface="+mn-ea"/>
              </a:rPr>
              <a:t> len </a:t>
            </a:r>
            <a:r>
              <a:rPr lang="zh-CN" altLang="en-US" sz="2400">
                <a:ea typeface="SimSun" charset="0"/>
                <a:sym typeface="+mn-ea"/>
              </a:rPr>
              <a:t>的子字符串。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如果不指定</a:t>
            </a:r>
            <a:r>
              <a:rPr lang="en-US" altLang="zh-CN" sz="2400">
                <a:ea typeface="SimSun" charset="0"/>
                <a:sym typeface="+mn-ea"/>
              </a:rPr>
              <a:t> len </a:t>
            </a:r>
            <a:r>
              <a:rPr lang="zh-CN" altLang="en-US" sz="2400">
                <a:ea typeface="SimSun" charset="0"/>
                <a:sym typeface="+mn-ea"/>
              </a:rPr>
              <a:t>则默认为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，这时会一直从</a:t>
            </a:r>
            <a:r>
              <a:rPr lang="en-US" altLang="zh-CN" sz="2400">
                <a:ea typeface="SimSun" charset="0"/>
                <a:sym typeface="+mn-ea"/>
              </a:rPr>
              <a:t> pos </a:t>
            </a:r>
            <a:r>
              <a:rPr lang="zh-CN" altLang="en-US" sz="2400">
                <a:ea typeface="SimSun" charset="0"/>
                <a:sym typeface="+mn-ea"/>
              </a:rPr>
              <a:t>开始到字符串结尾。</a:t>
            </a:r>
            <a:endParaRPr lang="en-US" sz="2400">
              <a:sym typeface="+mn-ea"/>
            </a:endParaRP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s.find(str, pos = 0)</a:t>
            </a:r>
            <a:r>
              <a:rPr lang="zh-CN" altLang="en-US" sz="2400">
                <a:ea typeface="SimSun" charset="0"/>
                <a:sym typeface="+mn-ea"/>
              </a:rPr>
              <a:t>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如果找不到子字符串</a:t>
            </a:r>
            <a:r>
              <a:rPr lang="en-US" altLang="zh-CN" sz="2400">
                <a:ea typeface="SimSun" charset="0"/>
                <a:sym typeface="+mn-ea"/>
              </a:rPr>
              <a:t> str </a:t>
            </a:r>
            <a:r>
              <a:rPr lang="zh-CN" altLang="en-US" sz="2400">
                <a:ea typeface="SimSun" charset="0"/>
                <a:sym typeface="+mn-ea"/>
              </a:rPr>
              <a:t>则</a:t>
            </a:r>
            <a:r>
              <a:rPr lang="zh-CN" sz="2400">
                <a:ea typeface="SimSun" charset="0"/>
                <a:sym typeface="+mn-ea"/>
              </a:rPr>
              <a:t>返回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（也就是</a:t>
            </a:r>
            <a:r>
              <a:rPr lang="en-US" altLang="zh-CN" sz="2400">
                <a:ea typeface="SimSun" charset="0"/>
                <a:sym typeface="+mn-ea"/>
              </a:rPr>
              <a:t> string::npos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≥ s.size()</a:t>
            </a:r>
            <a:r>
              <a:rPr lang="zh-CN" altLang="en-US" sz="2400">
                <a:ea typeface="SimSun" charset="0"/>
                <a:sym typeface="+mn-ea"/>
              </a:rPr>
              <a:t>，则总是</a:t>
            </a:r>
            <a:r>
              <a:rPr lang="zh-CN" sz="2400">
                <a:ea typeface="SimSun" charset="0"/>
                <a:sym typeface="+mn-ea"/>
              </a:rPr>
              <a:t>返回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en-US" sz="2400">
              <a:sym typeface="+mn-ea"/>
            </a:endParaRPr>
          </a:p>
          <a:p>
            <a:r>
              <a:rPr lang="en-US" sz="2400">
                <a:solidFill>
                  <a:srgbClr val="002060"/>
                </a:solidFill>
              </a:rPr>
              <a:t>s.replace(pos, len, str)</a:t>
            </a:r>
            <a:r>
              <a:rPr lang="zh-CN" altLang="en-US" sz="2400">
                <a:ea typeface="SimSun" charset="0"/>
              </a:rPr>
              <a:t>：</a:t>
            </a:r>
            <a:endParaRPr lang="en-US" sz="2400"/>
          </a:p>
          <a:p>
            <a:r>
              <a:rPr lang="zh-CN" altLang="en-US" sz="2400">
                <a:ea typeface="SimSun" charset="0"/>
              </a:rPr>
              <a:t>如果</a:t>
            </a:r>
            <a:r>
              <a:rPr lang="en-US" altLang="zh-CN" sz="2400">
                <a:ea typeface="SimSun" charset="0"/>
              </a:rPr>
              <a:t> pos </a:t>
            </a:r>
            <a:r>
              <a:rPr lang="en-US" altLang="zh-CN" sz="2400">
                <a:ea typeface="SimSun" charset="0"/>
                <a:sym typeface="+mn-ea"/>
              </a:rPr>
              <a:t>≥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则抛出</a:t>
            </a:r>
            <a:r>
              <a:rPr lang="en-US" altLang="zh-CN" sz="2400">
                <a:ea typeface="SimSun" charset="0"/>
              </a:rPr>
              <a:t> out_of_range </a:t>
            </a:r>
            <a:r>
              <a:rPr lang="zh-CN" altLang="en-US" sz="2400">
                <a:ea typeface="SimSun" charset="0"/>
              </a:rPr>
              <a:t>异常。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如果</a:t>
            </a:r>
            <a:r>
              <a:rPr lang="en-US" altLang="zh-CN" sz="2400">
                <a:ea typeface="SimSun" charset="0"/>
              </a:rPr>
              <a:t> pos + len </a:t>
            </a:r>
            <a:r>
              <a:rPr lang="en-US" altLang="zh-CN" sz="2400">
                <a:ea typeface="SimSun" charset="0"/>
                <a:sym typeface="+mn-ea"/>
              </a:rPr>
              <a:t>&gt;</a:t>
            </a:r>
            <a:r>
              <a:rPr lang="en-US" altLang="zh-CN" sz="2400">
                <a:ea typeface="SimSun" charset="0"/>
                <a:sym typeface="+mn-ea"/>
              </a:rPr>
              <a:t> s.size() </a:t>
            </a:r>
            <a:r>
              <a:rPr lang="zh-CN" altLang="en-US" sz="2400">
                <a:ea typeface="SimSun" charset="0"/>
                <a:sym typeface="+mn-ea"/>
              </a:rPr>
              <a:t>则会扩容字符串</a:t>
            </a:r>
            <a:r>
              <a:rPr lang="en-US" altLang="zh-CN" sz="2400">
                <a:ea typeface="SimSun" charset="0"/>
                <a:sym typeface="+mn-ea"/>
              </a:rPr>
              <a:t> s.resize(pos + len)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5715"/>
            <a:ext cx="10972800" cy="4766310"/>
          </a:xfrm>
        </p:spPr>
        <p:txBody>
          <a:bodyPr/>
          <a:p>
            <a:r>
              <a:rPr lang="en-US" altLang="zh-CN" sz="2200">
                <a:ea typeface="SimSun" charset="0"/>
              </a:rPr>
              <a:t>string s = “hello”;</a:t>
            </a:r>
            <a:endParaRPr lang="en-US" altLang="zh-CN" sz="2200">
              <a:ea typeface="SimSun" charset="0"/>
            </a:endParaRPr>
          </a:p>
          <a:p>
            <a:r>
              <a:rPr lang="en-US" altLang="zh-CN" sz="2200">
                <a:ea typeface="SimSun" charset="0"/>
              </a:rPr>
              <a:t>s += “world”;</a:t>
            </a:r>
            <a:endParaRPr lang="en-US" altLang="zh-CN" sz="2200">
              <a:ea typeface="SimSun" charset="0"/>
            </a:endParaRPr>
          </a:p>
          <a:p>
            <a:r>
              <a:rPr lang="zh-CN" altLang="en-US" sz="2200">
                <a:ea typeface="SimSun" charset="0"/>
              </a:rPr>
              <a:t>最后</a:t>
            </a:r>
            <a:r>
              <a:rPr lang="en-US" altLang="zh-CN" sz="2200">
                <a:ea typeface="SimSun" charset="0"/>
              </a:rPr>
              <a:t> s </a:t>
            </a:r>
            <a:r>
              <a:rPr lang="zh-CN" altLang="en-US" sz="2200">
                <a:ea typeface="SimSun" charset="0"/>
              </a:rPr>
              <a:t>会得到</a:t>
            </a:r>
            <a:r>
              <a:rPr lang="en-US" altLang="zh-CN" sz="2200">
                <a:ea typeface="SimSun" charset="0"/>
              </a:rPr>
              <a:t> “helloworld”</a:t>
            </a:r>
            <a:r>
              <a:rPr lang="zh-CN" altLang="en-US" sz="2200">
                <a:ea typeface="SimSun" charset="0"/>
              </a:rPr>
              <a:t>。</a:t>
            </a:r>
            <a:endParaRPr lang="zh-CN" altLang="en-US" sz="2200">
              <a:ea typeface="SimSun" charset="0"/>
            </a:endParaRPr>
          </a:p>
          <a:p>
            <a:r>
              <a:rPr lang="zh-CN" altLang="en-US" sz="2200">
                <a:ea typeface="SimSun" charset="0"/>
              </a:rPr>
              <a:t>这里的</a:t>
            </a:r>
            <a:r>
              <a:rPr lang="en-US" altLang="zh-CN" sz="2200">
                <a:ea typeface="SimSun" charset="0"/>
              </a:rPr>
              <a:t> += </a:t>
            </a:r>
            <a:r>
              <a:rPr lang="zh-CN" altLang="en-US" sz="2200">
                <a:ea typeface="SimSun" charset="0"/>
              </a:rPr>
              <a:t>也可以换做</a:t>
            </a:r>
            <a:r>
              <a:rPr lang="en-US" altLang="zh-CN" sz="2200">
                <a:ea typeface="SimSun" charset="0"/>
              </a:rPr>
              <a:t> </a:t>
            </a:r>
            <a:r>
              <a:rPr lang="en-US" sz="2200"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函数，</a:t>
            </a:r>
            <a:r>
              <a:rPr lang="zh-CN" sz="2200">
                <a:ea typeface="SimSun" charset="0"/>
                <a:sym typeface="+mn-ea"/>
              </a:rPr>
              <a:t>基本</a:t>
            </a:r>
            <a:r>
              <a:rPr lang="zh-CN" altLang="en-US" sz="2200">
                <a:ea typeface="SimSun" charset="0"/>
                <a:sym typeface="+mn-ea"/>
              </a:rPr>
              <a:t>一样，没什么好说的。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s.append(“world”)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“world”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en-US" altLang="zh-CN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区别在于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还可以指定第二个参数，限定字符串长度，用于要追加的字符串已经确定长度，或者是个切片的情况（</a:t>
            </a:r>
            <a:r>
              <a:rPr lang="en-US" altLang="zh-CN" sz="2200">
                <a:ea typeface="SimSun" charset="0"/>
                <a:sym typeface="+mn-ea"/>
              </a:rPr>
              <a:t>string_view</a:t>
            </a:r>
            <a:r>
              <a:rPr lang="zh-CN" altLang="en-US" sz="2200">
                <a:ea typeface="SimSun" charset="0"/>
                <a:sym typeface="+mn-ea"/>
              </a:rPr>
              <a:t>）。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 s.append(“world”,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string(“world”,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“wor”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性能如何？</a:t>
            </a:r>
            <a:r>
              <a:rPr lang="en-US" altLang="zh-CN" sz="2200">
                <a:ea typeface="SimSun" charset="0"/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的扩容方式和</a:t>
            </a:r>
            <a:r>
              <a:rPr lang="en-US" altLang="zh-CN" sz="2200">
                <a:ea typeface="SimSun" charset="0"/>
                <a:sym typeface="+mn-ea"/>
              </a:rPr>
              <a:t> vector </a:t>
            </a:r>
            <a:r>
              <a:rPr lang="zh-CN" altLang="en-US" sz="2200">
                <a:ea typeface="SimSun" charset="0"/>
                <a:sym typeface="+mn-ea"/>
              </a:rPr>
              <a:t>的</a:t>
            </a:r>
            <a:r>
              <a:rPr lang="en-US" altLang="zh-CN" sz="2200">
                <a:ea typeface="SimSun" charset="0"/>
                <a:sym typeface="+mn-ea"/>
              </a:rPr>
              <a:t> push_back </a:t>
            </a:r>
            <a:r>
              <a:rPr lang="zh-CN" altLang="en-US" sz="2200">
                <a:ea typeface="SimSun" charset="0"/>
                <a:sym typeface="+mn-ea"/>
              </a:rPr>
              <a:t>一样，每次超过</a:t>
            </a:r>
            <a:r>
              <a:rPr lang="en-US" altLang="zh-CN" sz="2200">
                <a:ea typeface="SimSun" charset="0"/>
                <a:sym typeface="+mn-ea"/>
              </a:rPr>
              <a:t> capacity </a:t>
            </a:r>
            <a:r>
              <a:rPr lang="zh-CN" altLang="en-US" sz="2200">
                <a:ea typeface="SimSun" charset="0"/>
                <a:sym typeface="+mn-ea"/>
              </a:rPr>
              <a:t>就预留两倍空间，所以重复调用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的复杂度其实是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 b="1">
                <a:ea typeface="SimSun" charset="0"/>
                <a:sym typeface="+mn-ea"/>
              </a:rPr>
              <a:t>amortized O(n)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的。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函数原型：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&amp;str);                    // str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*s);                         // s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&amp;str, size_t len);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*s, size_t len);     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append </a:t>
            </a:r>
            <a:r>
              <a:rPr lang="zh-CN" altLang="en-US">
                <a:ea typeface="SimSun" charset="0"/>
                <a:sym typeface="+mn-ea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  <a:sym typeface="+mn-ea"/>
              </a:rPr>
              <a:t>字符串</a:t>
            </a:r>
            <a:endParaRPr lang="en-US"/>
          </a:p>
        </p:txBody>
      </p:sp>
      <p:sp>
        <p:nvSpPr>
          <p:cNvPr id="6" name="Content Placeholder 5"/>
          <p:cNvSpPr/>
          <p:nvPr>
            <p:ph idx="1"/>
          </p:nvPr>
        </p:nvSpPr>
        <p:spPr>
          <a:xfrm>
            <a:off x="52070" y="1600200"/>
            <a:ext cx="8079105" cy="5257165"/>
          </a:xfrm>
        </p:spPr>
        <p:txBody>
          <a:bodyPr/>
          <a:p>
            <a:r>
              <a:rPr lang="zh-CN" altLang="en-US" sz="2000">
                <a:solidFill>
                  <a:srgbClr val="0070C0"/>
                </a:solidFill>
                <a:ea typeface="SimSun" charset="0"/>
              </a:rPr>
              <a:t>前面两个</a:t>
            </a:r>
            <a:r>
              <a:rPr lang="zh-CN" altLang="en-US" sz="2000">
                <a:ea typeface="SimSun" charset="0"/>
              </a:rPr>
              <a:t>是最常用的版本，和</a:t>
            </a:r>
            <a:r>
              <a:rPr lang="en-US" altLang="zh-CN" sz="2000">
                <a:ea typeface="SimSun" charset="0"/>
              </a:rPr>
              <a:t> += </a:t>
            </a:r>
            <a:r>
              <a:rPr lang="zh-CN" altLang="en-US" sz="2000">
                <a:ea typeface="SimSun" charset="0"/>
              </a:rPr>
              <a:t>也是等价的。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solidFill>
                  <a:srgbClr val="C00000"/>
                </a:solidFill>
                <a:ea typeface="SimSun" charset="0"/>
              </a:rPr>
              <a:t>后面两个</a:t>
            </a:r>
            <a:r>
              <a:rPr lang="zh-CN" altLang="en-US" sz="2000">
                <a:ea typeface="SimSun" charset="0"/>
              </a:rPr>
              <a:t>带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的版本很奇怪，他们居然是反过来的：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对于</a:t>
            </a:r>
            <a:r>
              <a:rPr lang="en-US" altLang="zh-CN" sz="2000">
                <a:ea typeface="SimSun" charset="0"/>
              </a:rPr>
              <a:t> str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类型时，会变成保留后半部分。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对于</a:t>
            </a:r>
            <a:r>
              <a:rPr lang="en-US" altLang="zh-CN" sz="2000">
                <a:ea typeface="SimSun" charset="0"/>
                <a:sym typeface="+mn-ea"/>
              </a:rPr>
              <a:t> str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const char * </a:t>
            </a:r>
            <a:r>
              <a:rPr lang="zh-CN" altLang="en-US" sz="2000">
                <a:ea typeface="SimSun" charset="0"/>
                <a:sym typeface="+mn-ea"/>
              </a:rPr>
              <a:t>类型时，会保留前半部分。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为什么是这样？小彭老师也无从得知，可能是历史原因。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猜想是因为</a:t>
            </a:r>
            <a:r>
              <a:rPr lang="en-US" altLang="zh-CN" sz="2000">
                <a:ea typeface="SimSun" charset="0"/>
              </a:rPr>
              <a:t> const char * </a:t>
            </a:r>
            <a:r>
              <a:rPr lang="zh-CN" altLang="en-US" sz="2000">
                <a:ea typeface="SimSun" charset="0"/>
              </a:rPr>
              <a:t>指针可以自身进行</a:t>
            </a:r>
            <a:r>
              <a:rPr lang="en-US" altLang="zh-CN" sz="2000">
                <a:ea typeface="SimSun" charset="0"/>
              </a:rPr>
              <a:t> += </a:t>
            </a:r>
            <a:r>
              <a:rPr lang="zh-CN" altLang="en-US" sz="2000">
                <a:ea typeface="SimSun" charset="0"/>
              </a:rPr>
              <a:t>操作来去除开头的任意部分，所以要让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控制尾部的部分；而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类型可以自身进行</a:t>
            </a:r>
            <a:r>
              <a:rPr lang="en-US" altLang="zh-CN" sz="2000">
                <a:ea typeface="SimSun" charset="0"/>
              </a:rPr>
              <a:t> resize </a:t>
            </a:r>
            <a:r>
              <a:rPr lang="zh-CN" altLang="en-US" sz="2000">
                <a:ea typeface="SimSun" charset="0"/>
              </a:rPr>
              <a:t>操作来去除尾部的任意部分，所以用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控制开头的部分。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为了一点点破性能，弄这么多重载，不过这些都已经无所谓了，因为</a:t>
            </a:r>
            <a:r>
              <a:rPr lang="en-US" altLang="zh-CN" sz="2000">
                <a:ea typeface="SimSun" charset="0"/>
              </a:rPr>
              <a:t> C++17 </a:t>
            </a:r>
            <a:r>
              <a:rPr lang="zh-CN" altLang="en-US" sz="2000">
                <a:ea typeface="SimSun" charset="0"/>
              </a:rPr>
              <a:t>中有更为直观的</a:t>
            </a:r>
            <a:r>
              <a:rPr lang="en-US" altLang="zh-CN" sz="2000">
                <a:ea typeface="SimSun" charset="0"/>
              </a:rPr>
              <a:t> string_view</a:t>
            </a:r>
            <a:r>
              <a:rPr lang="zh-CN" altLang="en-US" sz="2000">
                <a:ea typeface="SimSun" charset="0"/>
              </a:rPr>
              <a:t>，要切片只需</a:t>
            </a:r>
            <a:r>
              <a:rPr lang="en-US" altLang="zh-CN" sz="2000">
                <a:ea typeface="SimSun" charset="0"/>
              </a:rPr>
              <a:t> substr</a:t>
            </a:r>
            <a:r>
              <a:rPr lang="zh-CN" altLang="en-US" sz="2000">
                <a:ea typeface="SimSun" charset="0"/>
              </a:rPr>
              <a:t>，例如：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s.append(“world”, 3)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改成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s += string_view(“world”).substr(0, 3)</a:t>
            </a:r>
            <a:endParaRPr lang="en-US" altLang="zh-CN" sz="2000">
              <a:solidFill>
                <a:srgbClr val="002060"/>
              </a:solidFill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s.append(“world”s, 3)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改成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 += string_view(“world”).substr(3)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又高效，又直观易懂，且</a:t>
            </a:r>
            <a:r>
              <a:rPr lang="en-US" altLang="zh-CN" sz="2000">
                <a:ea typeface="SimSun" charset="0"/>
              </a:rPr>
              <a:t> substr </a:t>
            </a:r>
            <a:r>
              <a:rPr lang="zh-CN" altLang="en-US" sz="2000">
                <a:ea typeface="SimSun" charset="0"/>
              </a:rPr>
              <a:t>附带了自动检查越界的能力，安全。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string_view(“world”)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也可以简写作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“world”sv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zh-CN" altLang="en-US" sz="2000">
                <a:ea typeface="SimSun" charset="0"/>
              </a:rPr>
              <a:t>我们稍后再详细谈谈。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0540" y="1259205"/>
            <a:ext cx="406146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Left Brace 7"/>
          <p:cNvSpPr/>
          <p:nvPr/>
        </p:nvSpPr>
        <p:spPr>
          <a:xfrm>
            <a:off x="8585835" y="2708910"/>
            <a:ext cx="231140" cy="125603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8585835" y="4098925"/>
            <a:ext cx="231140" cy="125603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刚刚说了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+= </a:t>
            </a:r>
            <a:r>
              <a:rPr lang="zh-CN" altLang="en-US" sz="2800">
                <a:ea typeface="SimSun" charset="0"/>
              </a:rPr>
              <a:t>比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更直观，而且只要配合</a:t>
            </a:r>
            <a:r>
              <a:rPr lang="en-US" altLang="zh-CN" sz="2800">
                <a:ea typeface="SimSun" charset="0"/>
              </a:rPr>
              <a:t> string_view</a:t>
            </a:r>
            <a:r>
              <a:rPr lang="zh-CN" altLang="en-US" sz="2800">
                <a:ea typeface="SimSun" charset="0"/>
              </a:rPr>
              <a:t>，性能上就没有区别了，为什么不用呢？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先把程序写出来，结果跑对了，再来考虑什么优化的问题。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直观的程序更容易调试，而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是非常直观的。</a:t>
            </a:r>
            <a:r>
              <a:rPr lang="en-US" altLang="zh-CN" sz="2800">
                <a:ea typeface="SimSun" charset="0"/>
              </a:rPr>
              <a:t>——</a:t>
            </a:r>
            <a:r>
              <a:rPr lang="zh-CN" altLang="en-US" sz="2800">
                <a:ea typeface="SimSun" charset="0"/>
              </a:rPr>
              <a:t>沃兹基硕德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小彭老师锐评：跑之前先学会走，反对心理作用优化、性能强迫症。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围棋术语说：本手，妙手，俗手。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可能你以为自己这一步是</a:t>
            </a:r>
            <a:r>
              <a:rPr lang="zh-CN" altLang="en-US" sz="2800">
                <a:ea typeface="SimSun" charset="0"/>
                <a:sym typeface="+mn-ea"/>
              </a:rPr>
              <a:t>妙手，其实是擦粑粑的手。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</a:rPr>
              <a:t>不如和小彭老师来学习本手，夯实基础。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1745" y="3987165"/>
            <a:ext cx="4580255" cy="2870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en-US" altLang="zh-CN" sz="2000">
                <a:ea typeface="SimSun" charset="0"/>
                <a:sym typeface="+mn-ea"/>
              </a:rPr>
              <a:t>s.insert(pos, str) </a:t>
            </a:r>
            <a:r>
              <a:rPr lang="zh-CN" altLang="en-US" sz="2000">
                <a:ea typeface="SimSun" charset="0"/>
                <a:sym typeface="+mn-ea"/>
              </a:rPr>
              <a:t>会把子字符串</a:t>
            </a:r>
            <a:r>
              <a:rPr lang="en-US" altLang="zh-CN" sz="2000">
                <a:ea typeface="SimSun" charset="0"/>
                <a:sym typeface="+mn-ea"/>
              </a:rPr>
              <a:t> pos </a:t>
            </a:r>
            <a:r>
              <a:rPr lang="zh-CN" altLang="en-US" sz="2000">
                <a:ea typeface="SimSun" charset="0"/>
                <a:sym typeface="+mn-ea"/>
              </a:rPr>
              <a:t>插入到原字符串中第</a:t>
            </a:r>
            <a:r>
              <a:rPr lang="en-US" altLang="zh-CN" sz="2000">
                <a:ea typeface="SimSun" charset="0"/>
                <a:sym typeface="+mn-ea"/>
              </a:rPr>
              <a:t> pos </a:t>
            </a:r>
            <a:r>
              <a:rPr lang="zh-CN" altLang="en-US" sz="2000">
                <a:ea typeface="SimSun" charset="0"/>
                <a:sym typeface="+mn-ea"/>
              </a:rPr>
              <a:t>个字符和第</a:t>
            </a:r>
            <a:r>
              <a:rPr lang="en-US" altLang="zh-CN" sz="2000">
                <a:ea typeface="SimSun" charset="0"/>
                <a:sym typeface="+mn-ea"/>
              </a:rPr>
              <a:t> pos+1 </a:t>
            </a:r>
            <a:r>
              <a:rPr lang="zh-CN" altLang="en-US" sz="2000">
                <a:ea typeface="SimSun" charset="0"/>
                <a:sym typeface="+mn-ea"/>
              </a:rPr>
              <a:t>个字符之间。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函数原型：</a:t>
            </a:r>
            <a:endParaRPr lang="zh-CN" altLang="en-US" sz="200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&amp;insert(string const &amp;str);                    // str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  <a:endParaRPr lang="zh-CN" altLang="en-US" sz="20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&amp;insert(const char *s);                         // s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&amp;insert(string const &amp;str, size_t len);   //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zh-CN" altLang="en-US" sz="20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&amp;insert(const char *s, size_t len);        //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后两个版本和</a:t>
            </a:r>
            <a:r>
              <a:rPr lang="en-US" altLang="zh-CN" sz="2000">
                <a:ea typeface="SimSun" charset="0"/>
              </a:rPr>
              <a:t> append </a:t>
            </a:r>
            <a:r>
              <a:rPr lang="zh-CN" altLang="en-US" sz="2000">
                <a:ea typeface="SimSun" charset="0"/>
              </a:rPr>
              <a:t>的情况一样诡异</a:t>
            </a:r>
            <a:r>
              <a:rPr lang="en-US" altLang="zh-CN" sz="2000">
                <a:ea typeface="SimSun" charset="0"/>
              </a:rPr>
              <a:t>……</a:t>
            </a:r>
            <a:r>
              <a:rPr lang="zh-CN" altLang="en-US" sz="2000">
                <a:ea typeface="SimSun" charset="0"/>
              </a:rPr>
              <a:t>通常我们只用前两个就行。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又是一个就地修改字符串，返回指向自身引用的函数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  <a:endParaRPr lang="en-US" altLang="zh-CN" sz="20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当然，更直观的做法，还是</a:t>
            </a:r>
            <a:r>
              <a:rPr lang="en-US" altLang="zh-CN" sz="2400">
                <a:ea typeface="SimSun" charset="0"/>
              </a:rPr>
              <a:t> substr </a:t>
            </a:r>
            <a:r>
              <a:rPr lang="zh-CN" altLang="en-US" sz="2400">
                <a:ea typeface="SimSun" charset="0"/>
              </a:rPr>
              <a:t>配合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运算符（左）。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同理，可以先转换为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再</a:t>
            </a:r>
            <a:r>
              <a:rPr lang="en-US" altLang="zh-CN" sz="2400">
                <a:ea typeface="SimSun" charset="0"/>
              </a:rPr>
              <a:t> substr</a:t>
            </a:r>
            <a:r>
              <a:rPr lang="zh-CN" altLang="en-US" sz="2400">
                <a:ea typeface="SimSun" charset="0"/>
              </a:rPr>
              <a:t>，高效切片，没有性能损失（右）。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36825"/>
            <a:ext cx="7522210" cy="432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75" y="2536825"/>
            <a:ext cx="3540125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运算符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ea typeface="SimSun" charset="0"/>
                <a:sym typeface="+mn-ea"/>
              </a:rPr>
              <a:t>==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!=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这个我们</a:t>
            </a:r>
            <a:r>
              <a:rPr lang="en-US" altLang="zh-CN" sz="2400">
                <a:ea typeface="SimSun" charset="0"/>
              </a:rPr>
              <a:t> set </a:t>
            </a:r>
            <a:r>
              <a:rPr lang="zh-CN" altLang="en-US" sz="2400">
                <a:ea typeface="SimSun" charset="0"/>
              </a:rPr>
              <a:t>那一讲说过了，字符串的大于小于运算符，是按字典序比较的。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sym typeface="+mn-ea"/>
              </a:rPr>
              <a:t>他会按</a:t>
            </a:r>
            <a:r>
              <a:rPr lang="zh-CN" altLang="en-US" sz="2400" b="1">
                <a:sym typeface="+mn-ea"/>
              </a:rPr>
              <a:t>字典序</a:t>
            </a:r>
            <a:r>
              <a:rPr lang="zh-CN" altLang="en-US" sz="2400">
                <a:sym typeface="+mn-ea"/>
              </a:rPr>
              <a:t>比较两个字符串。所谓字典序就是优先比较两者第一个字符（按</a:t>
            </a:r>
            <a:r>
              <a:rPr lang="en-US" altLang="zh-CN" sz="2400">
                <a:sym typeface="+mn-ea"/>
              </a:rPr>
              <a:t> ASCII </a:t>
            </a:r>
            <a:r>
              <a:rPr lang="zh-CN" altLang="en-US" sz="2400">
                <a:sym typeface="+mn-ea"/>
              </a:rPr>
              <a:t>码比较），</a:t>
            </a:r>
            <a:r>
              <a:rPr lang="zh-CN" altLang="en-US" sz="2400">
                <a:solidFill>
                  <a:srgbClr val="7030A0"/>
                </a:solidFill>
                <a:sym typeface="+mn-ea"/>
              </a:rPr>
              <a:t>如果相等则继续比较第二个字符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不相等则直接以这个比较的结果返回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ym typeface="+mn-ea"/>
              </a:rPr>
              <a:t>第二个比完比第三个</a:t>
            </a:r>
            <a:r>
              <a:rPr lang="en-US" altLang="zh-CN" sz="2400">
                <a:sym typeface="+mn-ea"/>
              </a:rPr>
              <a:t>……</a:t>
            </a:r>
            <a:r>
              <a:rPr lang="zh-CN" altLang="en-US" sz="2400">
                <a:sym typeface="+mn-ea"/>
              </a:rPr>
              <a:t>如果比到末尾全都相等，分两种情况：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olidFill>
                  <a:srgbClr val="C00000"/>
                </a:solidFill>
                <a:sym typeface="+mn-ea"/>
              </a:rPr>
              <a:t>其中一个字符串比较短，则认为长的字符串大于短的字符串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sym typeface="+mn-ea"/>
              </a:rPr>
              <a:t>两个字符串长度也一样，则认为两者相等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rgbClr val="00B050"/>
              </a:solidFill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a typeface="SimSun" charset="0"/>
                <a:sym typeface="+mn-ea"/>
              </a:rPr>
              <a:t>“azazel” = “azazel”          </a:t>
            </a:r>
            <a:r>
              <a:rPr lang="zh-CN" altLang="en-US" sz="2400">
                <a:sym typeface="+mn-ea"/>
              </a:rPr>
              <a:t>因为</a:t>
            </a:r>
            <a:r>
              <a:rPr lang="zh-CN" altLang="en-US" sz="2400">
                <a:ea typeface="SimSun" charset="0"/>
                <a:sym typeface="+mn-ea"/>
              </a:rPr>
              <a:t>完全一样啊</a:t>
            </a:r>
            <a:r>
              <a:rPr lang="en-US" altLang="zh-CN" sz="2400">
                <a:ea typeface="SimSun" charset="0"/>
                <a:sym typeface="+mn-ea"/>
              </a:rPr>
              <a:t>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</a:rPr>
              <a:t>“azazel” &gt; “az”                 </a:t>
            </a:r>
            <a:r>
              <a:rPr lang="zh-CN" altLang="en-US" sz="2400">
                <a:sym typeface="+mn-ea"/>
              </a:rPr>
              <a:t>因为长度</a:t>
            </a:r>
            <a:r>
              <a:rPr lang="en-US" altLang="zh-CN" sz="2400">
                <a:sym typeface="+mn-ea"/>
              </a:rPr>
              <a:t> 6 &gt; 2</a:t>
            </a:r>
            <a:r>
              <a:rPr lang="en-US" altLang="zh-CN" sz="2400">
                <a:ea typeface="SimSun" charset="0"/>
                <a:sym typeface="+mn-ea"/>
              </a:rPr>
              <a:t> 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3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C0000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“azazel” &lt; “linux”</a:t>
            </a:r>
            <a:r>
              <a:rPr lang="en-US" altLang="zh-CN" sz="2400">
                <a:solidFill>
                  <a:srgbClr val="7030A0"/>
                </a:solidFill>
                <a:ea typeface="SimSun" charset="0"/>
                <a:sym typeface="+mn-ea"/>
              </a:rPr>
              <a:t>             </a:t>
            </a:r>
            <a:r>
              <a:rPr lang="zh-CN" altLang="en-US" sz="2400">
                <a:sym typeface="+mn-ea"/>
              </a:rPr>
              <a:t>因为第</a:t>
            </a:r>
            <a:r>
              <a:rPr lang="zh-CN" altLang="en-US" sz="2400">
                <a:ea typeface="SimSun" charset="0"/>
                <a:sym typeface="+mn-ea"/>
              </a:rPr>
              <a:t>一</a:t>
            </a:r>
            <a:r>
              <a:rPr lang="zh-CN" altLang="en-US" sz="2400">
                <a:sym typeface="+mn-ea"/>
              </a:rPr>
              <a:t>个字符</a:t>
            </a:r>
            <a:r>
              <a:rPr lang="en-US" altLang="zh-CN" sz="2400">
                <a:sym typeface="+mn-ea"/>
              </a:rPr>
              <a:t> ‘a’ &lt; ‘l’</a:t>
            </a: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1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0070C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“azazel” &gt; “application”   </a:t>
            </a:r>
            <a:r>
              <a:rPr lang="zh-CN" altLang="en-US" sz="2400">
                <a:sym typeface="+mn-ea"/>
              </a:rPr>
              <a:t>因为第二个字符</a:t>
            </a:r>
            <a:r>
              <a:rPr lang="en-US" altLang="zh-CN" sz="2400">
                <a:sym typeface="+mn-ea"/>
              </a:rPr>
              <a:t> ‘z’ &gt; ‘p’</a:t>
            </a:r>
            <a:r>
              <a:rPr lang="en-US" altLang="zh-CN" sz="2400">
                <a:ea typeface="SimSun" charset="0"/>
                <a:sym typeface="+mn-ea"/>
              </a:rPr>
              <a:t>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2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rgbClr val="7030A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不管是</a:t>
            </a:r>
            <a:r>
              <a:rPr lang="en-US" altLang="zh-CN" sz="2800">
                <a:ea typeface="SimSun" charset="0"/>
                <a:sym typeface="+mn-ea"/>
              </a:rPr>
              <a:t> &gt;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&lt; </a:t>
            </a:r>
            <a:r>
              <a:rPr lang="zh-CN" altLang="en-US" sz="2800">
                <a:ea typeface="SimSun" charset="0"/>
                <a:sym typeface="+mn-ea"/>
              </a:rPr>
              <a:t>还是</a:t>
            </a:r>
            <a:r>
              <a:rPr lang="en-US" altLang="zh-CN" sz="2800">
                <a:ea typeface="SimSun" charset="0"/>
                <a:sym typeface="+mn-ea"/>
              </a:rPr>
              <a:t> ==</a:t>
            </a:r>
            <a:r>
              <a:rPr lang="zh-CN" altLang="en-US" sz="2800">
                <a:ea typeface="SimSun" charset="0"/>
                <a:sym typeface="+mn-ea"/>
              </a:rPr>
              <a:t>，都只能一次比较出一个</a:t>
            </a:r>
            <a:r>
              <a:rPr lang="en-US" altLang="zh-CN" sz="2800">
                <a:ea typeface="SimSun" charset="0"/>
                <a:sym typeface="+mn-ea"/>
              </a:rPr>
              <a:t> bool </a:t>
            </a:r>
            <a:r>
              <a:rPr lang="zh-CN" altLang="en-US" sz="2800">
                <a:ea typeface="SimSun" charset="0"/>
                <a:sym typeface="+mn-ea"/>
              </a:rPr>
              <a:t>结果。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其实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strcmp(a, b) </a:t>
            </a:r>
            <a:r>
              <a:rPr lang="zh-CN" altLang="en-US" sz="2800">
                <a:ea typeface="SimSun" charset="0"/>
                <a:sym typeface="+mn-ea"/>
              </a:rPr>
              <a:t>不仅可以判断相等，也可以用于字典序比较，返回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&lt;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&gt;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== b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这就是为什么</a:t>
            </a:r>
            <a:r>
              <a:rPr lang="en-US" altLang="zh-CN" sz="2800">
                <a:ea typeface="SimSun" charset="0"/>
                <a:sym typeface="+mn-ea"/>
              </a:rPr>
              <a:t> strcmp </a:t>
            </a:r>
            <a:r>
              <a:rPr lang="zh-CN" altLang="en-US" sz="2800">
                <a:ea typeface="SimSun" charset="0"/>
                <a:sym typeface="+mn-ea"/>
              </a:rPr>
              <a:t>最常用的写法是</a:t>
            </a:r>
            <a:r>
              <a:rPr lang="en-US" altLang="zh-CN" sz="2800">
                <a:ea typeface="SimSun" charset="0"/>
                <a:sym typeface="+mn-ea"/>
              </a:rPr>
              <a:t> !strcmp(a, b) </a:t>
            </a:r>
            <a:r>
              <a:rPr lang="zh-CN" altLang="en-US" sz="2800">
                <a:ea typeface="SimSun" charset="0"/>
                <a:sym typeface="+mn-ea"/>
              </a:rPr>
              <a:t>判断两者相等。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因此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也有一个成员函数</a:t>
            </a:r>
            <a:r>
              <a:rPr lang="en-US" altLang="zh-CN" sz="2800">
                <a:ea typeface="SimSun" charset="0"/>
                <a:sym typeface="+mn-ea"/>
              </a:rPr>
              <a:t> compare</a:t>
            </a:r>
            <a:r>
              <a:rPr lang="zh-CN" altLang="en-US" sz="2800">
                <a:ea typeface="SimSun" charset="0"/>
                <a:sym typeface="+mn-ea"/>
              </a:rPr>
              <a:t>，他也是返回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0 </a:t>
            </a:r>
            <a:r>
              <a:rPr lang="zh-CN" altLang="en-US" sz="2800">
                <a:ea typeface="SimSun" charset="0"/>
                <a:sym typeface="+mn-ea"/>
              </a:rPr>
              <a:t>表示大小关系。此外，</a:t>
            </a:r>
            <a:r>
              <a:rPr lang="en-US" altLang="zh-CN" sz="2800">
                <a:ea typeface="SimSun" charset="0"/>
                <a:sym typeface="+mn-ea"/>
              </a:rPr>
              <a:t>C++20 </a:t>
            </a:r>
            <a:r>
              <a:rPr lang="zh-CN" altLang="en-US" sz="2800">
                <a:ea typeface="SimSun" charset="0"/>
                <a:sym typeface="+mn-ea"/>
              </a:rPr>
              <a:t>中引入了</a:t>
            </a:r>
            <a:r>
              <a:rPr lang="en-US" altLang="zh-CN" sz="2800">
                <a:ea typeface="SimSun" charset="0"/>
                <a:sym typeface="+mn-ea"/>
              </a:rPr>
              <a:t> &lt;=&gt; </a:t>
            </a:r>
            <a:r>
              <a:rPr lang="zh-CN" altLang="en-US" sz="2800">
                <a:ea typeface="SimSun" charset="0"/>
                <a:sym typeface="+mn-ea"/>
              </a:rPr>
              <a:t>这个万能比较运算符，意在取代</a:t>
            </a:r>
            <a:r>
              <a:rPr lang="en-US" altLang="zh-CN" sz="2800">
                <a:ea typeface="SimSun" charset="0"/>
                <a:sym typeface="+mn-ea"/>
              </a:rPr>
              <a:t> compare </a:t>
            </a:r>
            <a:r>
              <a:rPr lang="zh-CN" altLang="en-US" sz="2800">
                <a:ea typeface="SimSun" charset="0"/>
                <a:sym typeface="+mn-ea"/>
              </a:rPr>
              <a:t>成为标准，不过这个更加强类型一点。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总之，</a:t>
            </a:r>
            <a:r>
              <a:rPr lang="en-US" altLang="zh-CN" sz="2800">
                <a:ea typeface="SimSun" charset="0"/>
                <a:sym typeface="+mn-ea"/>
              </a:rPr>
              <a:t>a == b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!a.compare(b) </a:t>
            </a:r>
            <a:r>
              <a:rPr lang="zh-CN" altLang="en-US" sz="2800">
                <a:ea typeface="SimSun" charset="0"/>
                <a:sym typeface="+mn-ea"/>
              </a:rPr>
              <a:t>等价。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33924</Words>
  <Application>WPS Presentation</Application>
  <PresentationFormat>宽屏</PresentationFormat>
  <Paragraphs>1382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74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DroidSansMono Nerd Font</vt:lpstr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C++ 字符串和 C 字符串的不同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字符串 &lt;--&gt; 数字</vt:lpstr>
      <vt:lpstr>java 经典操作：字符串 + 数字 = 字符串</vt:lpstr>
      <vt:lpstr>std::to_string 数字转字符串</vt:lpstr>
      <vt:lpstr>to_string 应用案例</vt:lpstr>
      <vt:lpstr>std::to_wstring 数字转宽字符串</vt:lpstr>
      <vt:lpstr>std::sto* 字符串转数字</vt:lpstr>
      <vt:lpstr>stoi 应用案例</vt:lpstr>
      <vt:lpstr>stoi 的第二参数：&amp;pos</vt:lpstr>
      <vt:lpstr>stoi 的 &amp;pos 参数实战案例</vt:lpstr>
      <vt:lpstr>stoi 抛出异常的情况</vt:lpstr>
      <vt:lpstr>stoi 的第三参数：base</vt:lpstr>
      <vt:lpstr>stoi 的 base 参数实战案例</vt:lpstr>
      <vt:lpstr>冷知识：stof 支持科学计数法</vt:lpstr>
      <vt:lpstr>字符串流</vt:lpstr>
      <vt:lpstr>那 to_string 能不能指定十六进制？</vt:lpstr>
      <vt:lpstr>cout 支持十六进制</vt:lpstr>
      <vt:lpstr>官方推荐用 stringstream 取代 to_string</vt:lpstr>
      <vt:lpstr>stringstream 也可以取代 stoi</vt:lpstr>
      <vt:lpstr>字符串常用操作</vt:lpstr>
      <vt:lpstr>at 获取指定位置的字符</vt:lpstr>
      <vt:lpstr>at 获取指定位置的字符</vt:lpstr>
      <vt:lpstr>获取字符串长度有两种写法……</vt:lpstr>
      <vt:lpstr>substr 切下一段子字符串</vt:lpstr>
      <vt:lpstr>substr 切下一段子字符串</vt:lpstr>
      <vt:lpstr>find 寻找子字符串</vt:lpstr>
      <vt:lpstr>find 寻找子字符串</vt:lpstr>
      <vt:lpstr>find 寻找子字符串</vt:lpstr>
      <vt:lpstr>find 寻找子字符串</vt:lpstr>
      <vt:lpstr>(size_t)-1 更专业的写法</vt:lpstr>
      <vt:lpstr>find 寻找子字符串</vt:lpstr>
      <vt:lpstr>find 寻找子字符串</vt:lpstr>
      <vt:lpstr>find 应用案例：计算子字符串出现了多少次</vt:lpstr>
      <vt:lpstr>官方文档对 find 的描述</vt:lpstr>
      <vt:lpstr>反向查找 rfind</vt:lpstr>
      <vt:lpstr>find_first_of 寻找集合内任意字符</vt:lpstr>
      <vt:lpstr>find_first_of 寻找集合内任意字符</vt:lpstr>
      <vt:lpstr>find_first_of 应用案例：按空格分割字符串</vt:lpstr>
      <vt:lpstr>find_first_of 应用案例：按空格分割字符串</vt:lpstr>
      <vt:lpstr>find_first_not_of 寻找不在集合内的字符</vt:lpstr>
      <vt:lpstr>举一反三：find_last_of、find_last_not_of</vt:lpstr>
      <vt:lpstr>replace 替换一段子字符串</vt:lpstr>
      <vt:lpstr>replace 替换一段子字符串</vt:lpstr>
      <vt:lpstr>replace 替换一段子字符串</vt:lpstr>
      <vt:lpstr>replace 批量替换字符串</vt:lpstr>
      <vt:lpstr>官方文档对 replace 的描述</vt:lpstr>
      <vt:lpstr>边界情况总结</vt:lpstr>
      <vt:lpstr>append 追加一段字符串</vt:lpstr>
      <vt:lpstr>append 追加一段字符串</vt:lpstr>
      <vt:lpstr>运算符 + 和 +=</vt:lpstr>
      <vt:lpstr>insert 插入一段字符串</vt:lpstr>
      <vt:lpstr>insert 插入一段字符串</vt:lpstr>
      <vt:lpstr>运算符 ==、!=、&gt;、&lt;、&gt;=、&lt;=</vt:lpstr>
      <vt:lpstr>通用的比较函数 compare</vt:lpstr>
      <vt:lpstr>C++20 新增：starts_with 和 ends_with</vt:lpstr>
      <vt:lpstr>和 vector 相似的地方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弱引用失效案例</vt:lpstr>
      <vt:lpstr>举例：常见容器及其相应的弱引用</vt:lpstr>
      <vt:lpstr>字符串用 substr 切片</vt:lpstr>
      <vt:lpstr>string_view 的重要用途：高效地切片</vt:lpstr>
      <vt:lpstr>remove_prefix、remove_suffix</vt:lpstr>
      <vt:lpstr>string_view 也可以被放进容器</vt:lpstr>
      <vt:lpstr>很多 string 的成员函数也支持 string_view</vt:lpstr>
      <vt:lpstr>小彭老师学到了黑科技</vt:lpstr>
      <vt:lpstr>string_view 和 string 的共同点</vt:lpstr>
      <vt:lpstr>类型转换规则一览</vt:lpstr>
      <vt:lpstr>string_view 源码大赏</vt:lpstr>
      <vt:lpstr>string_view 源码大赏</vt:lpstr>
      <vt:lpstr>string_view 源码大赏</vt:lpstr>
      <vt:lpstr>标准库 string 源码解析</vt:lpstr>
      <vt:lpstr>string 的本质是 basic_string</vt:lpstr>
      <vt:lpstr>string 的本质是 basic_string</vt:lpstr>
      <vt:lpstr>string 源码解析</vt:lpstr>
      <vt:lpstr>string 的空基类优化</vt:lpstr>
      <vt:lpstr>string 的空基类优化</vt:lpstr>
      <vt:lpstr>string 的空基类优化</vt:lpstr>
      <vt:lpstr>string 的空基类优化</vt:lpstr>
      <vt:lpstr>有无空基类优化的对比</vt:lpstr>
      <vt:lpstr>空基类优化：实验</vt:lpstr>
      <vt:lpstr>string 的小字符串优化</vt:lpstr>
      <vt:lpstr>string 的小字符串优化</vt:lpstr>
      <vt:lpstr>string 的小字符串优化</vt:lpstr>
      <vt:lpstr>string 内存分布示意图</vt:lpstr>
      <vt:lpstr>vector 内存分布示意图</vt:lpstr>
      <vt:lpstr>string 的 append 实现</vt:lpstr>
      <vt:lpstr>string 的 append 实现</vt:lpstr>
      <vt:lpstr>char_traits 内函数的实现</vt:lpstr>
      <vt:lpstr>Unicode 与宽字符</vt:lpstr>
      <vt:lpstr>计算机如何表示中文？</vt:lpstr>
      <vt:lpstr>计算机如何表示中文？</vt:lpstr>
      <vt:lpstr>PowerPoint 演示文稿</vt:lpstr>
      <vt:lpstr>PowerPoint 演示文稿</vt:lpstr>
      <vt:lpstr>UTF-32</vt:lpstr>
      <vt:lpstr>UTF-32 的弊端</vt:lpstr>
      <vt:lpstr>PowerPoint 演示文稿</vt:lpstr>
      <vt:lpstr>PowerPoint 演示文稿</vt:lpstr>
      <vt:lpstr>读写双方编码格式不同：会导致乱码</vt:lpstr>
      <vt:lpstr>PowerPoint 演示文稿</vt:lpstr>
      <vt:lpstr>PowerPoint 演示文稿</vt:lpstr>
      <vt:lpstr>PowerPoint 演示文稿</vt:lpstr>
      <vt:lpstr>PowerPoint 演示文稿</vt:lpstr>
      <vt:lpstr>实验代码（course/15/09/a.cpp）</vt:lpstr>
      <vt:lpstr>实验代码（course/15/09/b.cpp）</vt:lpstr>
      <vt:lpstr>Linux 命令行实验</vt:lpstr>
      <vt:lpstr>性能优化实战（作业）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967</cp:revision>
  <dcterms:created xsi:type="dcterms:W3CDTF">2022-07-16T05:46:55Z</dcterms:created>
  <dcterms:modified xsi:type="dcterms:W3CDTF">2022-07-16T05:46:55Z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